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_rels/presentation.xml.rels" ContentType="application/vnd.openxmlformats-package.relationships+xml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17.png" ContentType="image/png"/>
  <Override PartName="/ppt/media/image16.jpeg" ContentType="image/jpeg"/>
  <Override PartName="/ppt/media/image15.png" ContentType="image/png"/>
  <Override PartName="/ppt/media/image14.png" ContentType="image/png"/>
  <Override PartName="/ppt/media/image10.jpeg" ContentType="image/jpeg"/>
  <Override PartName="/ppt/media/image20.png" ContentType="image/png"/>
  <Override PartName="/ppt/media/image18.png" ContentType="image/png"/>
  <Override PartName="/ppt/media/image8.jpeg" ContentType="image/jpeg"/>
  <Override PartName="/ppt/media/image30.png" ContentType="image/png"/>
  <Override PartName="/ppt/media/image7.jpeg" ContentType="image/jpeg"/>
  <Override PartName="/ppt/media/image28.png" ContentType="image/png"/>
  <Override PartName="/ppt/media/image38.jpeg" ContentType="image/jpeg"/>
  <Override PartName="/ppt/media/image9.png" ContentType="image/png"/>
  <Override PartName="/ppt/media/image5.png" ContentType="image/png"/>
  <Override PartName="/ppt/media/image35.png" ContentType="image/png"/>
  <Override PartName="/ppt/media/image12.png" ContentType="image/png"/>
  <Override PartName="/ppt/media/image13.png" ContentType="image/png"/>
  <Override PartName="/ppt/media/image37.png" ContentType="image/png"/>
  <Override PartName="/ppt/media/image36.png" ContentType="image/png"/>
  <Override PartName="/ppt/media/image6.png" ContentType="image/png"/>
  <Override PartName="/ppt/media/image29.png" ContentType="image/png"/>
  <Override PartName="/ppt/media/image34.png" ContentType="image/png"/>
  <Override PartName="/ppt/media/image4.png" ContentType="image/png"/>
  <Override PartName="/ppt/media/image27.png" ContentType="image/png"/>
  <Override PartName="/ppt/media/image33.png" ContentType="image/png"/>
  <Override PartName="/ppt/media/image3.png" ContentType="image/png"/>
  <Override PartName="/ppt/media/image26.png" ContentType="image/png"/>
  <Override PartName="/ppt/media/image32.png" ContentType="image/png"/>
  <Override PartName="/ppt/media/image2.png" ContentType="image/png"/>
  <Override PartName="/ppt/media/image25.png" ContentType="image/png"/>
  <Override PartName="/ppt/media/image31.png" ContentType="image/png"/>
  <Override PartName="/ppt/media/image1.png" ContentType="image/png"/>
  <Override PartName="/ppt/media/image24.png" ContentType="image/png"/>
  <Override PartName="/ppt/media/image11.jpeg" ContentType="image/jpeg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_rels/slideLayout2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20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_rels/slide2.xml.rels" ContentType="application/vnd.openxmlformats-package.relationships+xml"/>
  <Override PartName="/ppt/slides/_rels/slide20.xml.rels" ContentType="application/vnd.openxmlformats-package.relationships+xml"/>
  <Override PartName="/ppt/slides/_rels/slide1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  <Override PartName="/ppt/slides/_rels/slide21.xml.rels" ContentType="application/vnd.openxmlformats-package.relationships+xml"/>
  <Override PartName="/ppt/slides/_rels/slide3.xml.rels" ContentType="application/vnd.openxmlformats-package.relationships+xml"/>
  <Override PartName="/ppt/slides/_rels/slide22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23.xml.rels" ContentType="application/vnd.openxmlformats-package.relationships+xml"/>
  <Override PartName="/ppt/slides/_rels/slide11.xml.rels" ContentType="application/vnd.openxmlformats-package.relationships+xml"/>
  <Override PartName="/ppt/slides/_rels/slide24.xml.rels" ContentType="application/vnd.openxmlformats-package.relationships+xml"/>
  <Override PartName="/ppt/slides/_rels/slide14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slide16.xml" ContentType="application/vnd.openxmlformats-officedocument.presentationml.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</p:sldIdLst>
  <p:sldSz cx="12192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1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6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9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0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1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2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3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slideLayout" Target="../slideLayouts/slideLayout1.xml"/><Relationship Id="rId6" Type="http://schemas.openxmlformats.org/officeDocument/2006/relationships/slideLayout" Target="../slideLayouts/slideLayout2.xml"/><Relationship Id="rId7" Type="http://schemas.openxmlformats.org/officeDocument/2006/relationships/slideLayout" Target="../slideLayouts/slideLayout3.xml"/><Relationship Id="rId8" Type="http://schemas.openxmlformats.org/officeDocument/2006/relationships/slideLayout" Target="../slideLayouts/slideLayout4.xml"/><Relationship Id="rId9" Type="http://schemas.openxmlformats.org/officeDocument/2006/relationships/slideLayout" Target="../slideLayouts/slideLayout5.xml"/><Relationship Id="rId10" Type="http://schemas.openxmlformats.org/officeDocument/2006/relationships/slideLayout" Target="../slideLayouts/slideLayout6.xml"/><Relationship Id="rId11" Type="http://schemas.openxmlformats.org/officeDocument/2006/relationships/slideLayout" Target="../slideLayouts/slideLayout7.xml"/><Relationship Id="rId12" Type="http://schemas.openxmlformats.org/officeDocument/2006/relationships/slideLayout" Target="../slideLayouts/slideLayout8.xml"/><Relationship Id="rId13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0.xml"/><Relationship Id="rId15" Type="http://schemas.openxmlformats.org/officeDocument/2006/relationships/slideLayout" Target="../slideLayouts/slideLayout11.xml"/><Relationship Id="rId16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5.xml"/><Relationship Id="rId8" Type="http://schemas.openxmlformats.org/officeDocument/2006/relationships/slideLayout" Target="../slideLayouts/slideLayout16.xml"/><Relationship Id="rId9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23.xml"/><Relationship Id="rId16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Imagen 6" descr=""/>
          <p:cNvPicPr/>
          <p:nvPr/>
        </p:nvPicPr>
        <p:blipFill>
          <a:blip r:embed="rId2"/>
          <a:stretch/>
        </p:blipFill>
        <p:spPr>
          <a:xfrm>
            <a:off x="11494440" y="6537960"/>
            <a:ext cx="269640" cy="272520"/>
          </a:xfrm>
          <a:prstGeom prst="rect">
            <a:avLst/>
          </a:prstGeom>
          <a:ln w="0">
            <a:noFill/>
          </a:ln>
        </p:spPr>
      </p:pic>
      <p:pic>
        <p:nvPicPr>
          <p:cNvPr id="1" name="Imagen 7" descr=""/>
          <p:cNvPicPr/>
          <p:nvPr/>
        </p:nvPicPr>
        <p:blipFill>
          <a:blip r:embed="rId3"/>
          <a:stretch/>
        </p:blipFill>
        <p:spPr>
          <a:xfrm>
            <a:off x="11786760" y="6537960"/>
            <a:ext cx="326520" cy="271800"/>
          </a:xfrm>
          <a:prstGeom prst="rect">
            <a:avLst/>
          </a:prstGeom>
          <a:ln w="0">
            <a:noFill/>
          </a:ln>
        </p:spPr>
      </p:pic>
      <p:pic>
        <p:nvPicPr>
          <p:cNvPr id="2" name="Imagen 8" descr=""/>
          <p:cNvPicPr/>
          <p:nvPr/>
        </p:nvPicPr>
        <p:blipFill>
          <a:blip r:embed="rId4"/>
          <a:stretch/>
        </p:blipFill>
        <p:spPr>
          <a:xfrm>
            <a:off x="10842120" y="6537960"/>
            <a:ext cx="619200" cy="271800"/>
          </a:xfrm>
          <a:prstGeom prst="rect">
            <a:avLst/>
          </a:prstGeom>
          <a:ln w="0">
            <a:noFill/>
          </a:ln>
        </p:spPr>
      </p:pic>
      <p:sp>
        <p:nvSpPr>
          <p:cNvPr id="3" name="CustomShape 1"/>
          <p:cNvSpPr/>
          <p:nvPr/>
        </p:nvSpPr>
        <p:spPr>
          <a:xfrm>
            <a:off x="360" y="6401160"/>
            <a:ext cx="1597680" cy="42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 fontScale="86000"/>
          </a:bodyPr>
          <a:p>
            <a:pPr>
              <a:lnSpc>
                <a:spcPct val="100000"/>
              </a:lnSpc>
            </a:pPr>
            <a:fld id="{355DA33A-8259-4017-BE7D-94FD488617DC}" type="slidenum">
              <a:rPr b="0" lang="en-US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&lt;number&gt;</a:t>
            </a:fld>
            <a:endParaRPr b="0" lang="en-US" sz="2400" spc="-1" strike="noStrike"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</a:t>
            </a:r>
            <a:r>
              <a:rPr b="0" lang="en-US" sz="4400" spc="-1" strike="noStrike">
                <a:latin typeface="Arial"/>
              </a:rPr>
              <a:t>to edit </a:t>
            </a:r>
            <a:r>
              <a:rPr b="0" lang="en-US" sz="4400" spc="-1" strike="noStrike">
                <a:latin typeface="Arial"/>
              </a:rPr>
              <a:t>the </a:t>
            </a:r>
            <a:r>
              <a:rPr b="0" lang="en-US" sz="4400" spc="-1" strike="noStrike">
                <a:latin typeface="Arial"/>
              </a:rPr>
              <a:t>title </a:t>
            </a:r>
            <a:r>
              <a:rPr b="0" lang="en-US" sz="4400" spc="-1" strike="noStrike">
                <a:latin typeface="Arial"/>
              </a:rPr>
              <a:t>text </a:t>
            </a:r>
            <a:r>
              <a:rPr b="0" lang="en-US" sz="4400" spc="-1" strike="noStrike">
                <a:latin typeface="Arial"/>
              </a:rPr>
              <a:t>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5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5"/>
    <p:sldLayoutId id="2147483650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  <p:sldLayoutId id="2147483660" r:id="rId16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CustomShape 1"/>
          <p:cNvSpPr/>
          <p:nvPr/>
        </p:nvSpPr>
        <p:spPr>
          <a:xfrm>
            <a:off x="0" y="6400800"/>
            <a:ext cx="1597680" cy="42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 fontScale="97000"/>
          </a:bodyPr>
          <a:p>
            <a:pPr>
              <a:lnSpc>
                <a:spcPct val="100000"/>
              </a:lnSpc>
            </a:pPr>
            <a:fld id="{3DDE98ED-C9C2-45B3-85E6-DEB044C27A8C}" type="slidenum">
              <a:rPr b="0" lang="en-US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&lt;number&gt;</a:t>
            </a:fld>
            <a:endParaRPr b="0" lang="en-US" sz="2400" spc="-1" strike="noStrike">
              <a:latin typeface="Arial"/>
            </a:endParaRPr>
          </a:p>
        </p:txBody>
      </p:sp>
      <p:pic>
        <p:nvPicPr>
          <p:cNvPr id="43" name="Imagen 6" descr=""/>
          <p:cNvPicPr/>
          <p:nvPr/>
        </p:nvPicPr>
        <p:blipFill>
          <a:blip r:embed="rId2"/>
          <a:stretch/>
        </p:blipFill>
        <p:spPr>
          <a:xfrm>
            <a:off x="11494440" y="6537960"/>
            <a:ext cx="269640" cy="272520"/>
          </a:xfrm>
          <a:prstGeom prst="rect">
            <a:avLst/>
          </a:prstGeom>
          <a:ln w="0">
            <a:noFill/>
          </a:ln>
        </p:spPr>
      </p:pic>
      <p:pic>
        <p:nvPicPr>
          <p:cNvPr id="44" name="Imagen 7" descr=""/>
          <p:cNvPicPr/>
          <p:nvPr/>
        </p:nvPicPr>
        <p:blipFill>
          <a:blip r:embed="rId3"/>
          <a:stretch/>
        </p:blipFill>
        <p:spPr>
          <a:xfrm>
            <a:off x="11786760" y="6537960"/>
            <a:ext cx="326520" cy="271800"/>
          </a:xfrm>
          <a:prstGeom prst="rect">
            <a:avLst/>
          </a:prstGeom>
          <a:ln w="0">
            <a:noFill/>
          </a:ln>
        </p:spPr>
      </p:pic>
      <p:pic>
        <p:nvPicPr>
          <p:cNvPr id="45" name="Imagen 8" descr=""/>
          <p:cNvPicPr/>
          <p:nvPr/>
        </p:nvPicPr>
        <p:blipFill>
          <a:blip r:embed="rId4"/>
          <a:stretch/>
        </p:blipFill>
        <p:spPr>
          <a:xfrm>
            <a:off x="10842120" y="6537960"/>
            <a:ext cx="619200" cy="271800"/>
          </a:xfrm>
          <a:prstGeom prst="rect">
            <a:avLst/>
          </a:prstGeom>
          <a:ln w="0">
            <a:noFill/>
          </a:ln>
        </p:spPr>
      </p:pic>
      <p:sp>
        <p:nvSpPr>
          <p:cNvPr id="46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</a:t>
            </a:r>
            <a:r>
              <a:rPr b="0" lang="en-US" sz="4400" spc="-1" strike="noStrike">
                <a:latin typeface="Arial"/>
              </a:rPr>
              <a:t>to edit </a:t>
            </a:r>
            <a:r>
              <a:rPr b="0" lang="en-US" sz="4400" spc="-1" strike="noStrike">
                <a:latin typeface="Arial"/>
              </a:rPr>
              <a:t>the </a:t>
            </a:r>
            <a:r>
              <a:rPr b="0" lang="en-US" sz="4400" spc="-1" strike="noStrike">
                <a:latin typeface="Arial"/>
              </a:rPr>
              <a:t>title </a:t>
            </a:r>
            <a:r>
              <a:rPr b="0" lang="en-US" sz="4400" spc="-1" strike="noStrike">
                <a:latin typeface="Arial"/>
              </a:rPr>
              <a:t>text </a:t>
            </a:r>
            <a:r>
              <a:rPr b="0" lang="en-US" sz="4400" spc="-1" strike="noStrike">
                <a:latin typeface="Arial"/>
              </a:rPr>
              <a:t>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7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28.png"/><Relationship Id="rId7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image" Target="../media/image30.png"/><Relationship Id="rId3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image" Target="../media/image33.png"/><Relationship Id="rId3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image" Target="../media/image35.png"/><Relationship Id="rId3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7.jpeg"/><Relationship Id="rId2" Type="http://schemas.openxmlformats.org/officeDocument/2006/relationships/image" Target="../media/image8.jpeg"/><Relationship Id="rId3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38.jpeg"/><Relationship Id="rId2" Type="http://schemas.openxmlformats.org/officeDocument/2006/relationships/slideLayout" Target="../slideLayouts/slideLayout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hyperlink" Target="https://digitalcommons.usu.edu/gradreports/1255" TargetMode="External"/><Relationship Id="rId2" Type="http://schemas.openxmlformats.org/officeDocument/2006/relationships/hyperlink" Target="http://dx.doi.org/10.18637/jss.v028.i05" TargetMode="External"/><Relationship Id="rId3" Type="http://schemas.openxmlformats.org/officeDocument/2006/relationships/hyperlink" Target="https://ggplot2.tidyverse.org/" TargetMode="External"/><Relationship Id="rId4" Type="http://schemas.openxmlformats.org/officeDocument/2006/relationships/hyperlink" Target="https://doi.org/10.21105/joss.01686" TargetMode="External"/><Relationship Id="rId5" Type="http://schemas.openxmlformats.org/officeDocument/2006/relationships/slideLayout" Target="../slideLayouts/slideLayout1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jpeg"/><Relationship Id="rId3" Type="http://schemas.openxmlformats.org/officeDocument/2006/relationships/image" Target="../media/image11.jpe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6.jpeg"/><Relationship Id="rId2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CustomShape 1"/>
          <p:cNvSpPr/>
          <p:nvPr/>
        </p:nvSpPr>
        <p:spPr>
          <a:xfrm>
            <a:off x="584640" y="2091960"/>
            <a:ext cx="11020320" cy="162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ts val="6401"/>
              </a:lnSpc>
            </a:pPr>
            <a:r>
              <a:rPr b="0" lang="en-US" sz="5340" spc="83" strike="noStrike">
                <a:solidFill>
                  <a:srgbClr val="254061"/>
                </a:solidFill>
                <a:latin typeface="Aileron Heavy Bold"/>
                <a:ea typeface="DejaVu Sans"/>
              </a:rPr>
              <a:t>Yield prediction for Carmen Rosa farm</a:t>
            </a:r>
            <a:endParaRPr b="0" lang="en-US" sz="5340" spc="-1" strike="noStrike">
              <a:latin typeface="Arial"/>
            </a:endParaRPr>
          </a:p>
        </p:txBody>
      </p:sp>
      <p:sp>
        <p:nvSpPr>
          <p:cNvPr id="85" name="CustomShape 2"/>
          <p:cNvSpPr/>
          <p:nvPr/>
        </p:nvSpPr>
        <p:spPr>
          <a:xfrm>
            <a:off x="10617120" y="61560"/>
            <a:ext cx="1419120" cy="240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72DC3321-2FCA-4F3C-8955-D07FF9FAF2C1}" type="slidenum">
              <a:rPr b="0" lang="en-US" sz="1200" spc="-1" strike="noStrike">
                <a:solidFill>
                  <a:srgbClr val="8b8b8b"/>
                </a:solidFill>
                <a:latin typeface="Calibri"/>
                <a:ea typeface="DejaVu Sans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  <p:sp>
        <p:nvSpPr>
          <p:cNvPr id="86" name="CustomShape 3"/>
          <p:cNvSpPr/>
          <p:nvPr/>
        </p:nvSpPr>
        <p:spPr>
          <a:xfrm>
            <a:off x="3731040" y="950760"/>
            <a:ext cx="4727520" cy="42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ts val="3359"/>
              </a:lnSpc>
            </a:pPr>
            <a:r>
              <a:rPr b="0" lang="en-US" sz="2400" spc="117" strike="noStrike">
                <a:solidFill>
                  <a:srgbClr val="254061"/>
                </a:solidFill>
                <a:latin typeface="Aileron Regular"/>
                <a:ea typeface="DejaVu Sans"/>
              </a:rPr>
              <a:t>Innovation Laboratory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87" name="CustomShape 4"/>
          <p:cNvSpPr/>
          <p:nvPr/>
        </p:nvSpPr>
        <p:spPr>
          <a:xfrm>
            <a:off x="2014920" y="5296320"/>
            <a:ext cx="8159400" cy="63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ts val="2520"/>
              </a:lnSpc>
            </a:pPr>
            <a:r>
              <a:rPr b="0" lang="en-US" sz="1800" spc="100" strike="noStrike">
                <a:solidFill>
                  <a:srgbClr val="254061"/>
                </a:solidFill>
                <a:latin typeface="Aileron Regular Bold"/>
                <a:ea typeface="DejaVu Sans"/>
              </a:rPr>
              <a:t>Diego Alarcón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ts val="2520"/>
              </a:lnSpc>
            </a:pPr>
            <a:r>
              <a:rPr b="0" lang="en-US" sz="1800" spc="100" strike="noStrike">
                <a:solidFill>
                  <a:srgbClr val="254061"/>
                </a:solidFill>
                <a:latin typeface="Aileron Regular Bold"/>
                <a:ea typeface="DejaVu Sans"/>
              </a:rPr>
              <a:t>diego_alonso.alarcon_diaz@stud-mail.uni-wuerzburg.de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8" name="CustomShape 5"/>
          <p:cNvSpPr/>
          <p:nvPr/>
        </p:nvSpPr>
        <p:spPr>
          <a:xfrm>
            <a:off x="36000" y="6364800"/>
            <a:ext cx="226800" cy="455400"/>
          </a:xfrm>
          <a:prstGeom prst="rect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" descr=""/>
          <p:cNvPicPr/>
          <p:nvPr/>
        </p:nvPicPr>
        <p:blipFill>
          <a:blip r:embed="rId1"/>
          <a:stretch/>
        </p:blipFill>
        <p:spPr>
          <a:xfrm>
            <a:off x="1371600" y="862200"/>
            <a:ext cx="9446400" cy="5509080"/>
          </a:xfrm>
          <a:prstGeom prst="rect">
            <a:avLst/>
          </a:prstGeom>
          <a:ln w="0">
            <a:noFill/>
          </a:ln>
        </p:spPr>
      </p:pic>
      <p:sp>
        <p:nvSpPr>
          <p:cNvPr id="137" name="CustomShape 1"/>
          <p:cNvSpPr/>
          <p:nvPr/>
        </p:nvSpPr>
        <p:spPr>
          <a:xfrm>
            <a:off x="10617120" y="61560"/>
            <a:ext cx="1419120" cy="240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185C91A1-1352-4FF2-915E-856A73E54653}" type="slidenum">
              <a:rPr b="0" lang="en-US" sz="1200" spc="-1" strike="noStrike">
                <a:solidFill>
                  <a:srgbClr val="8b8b8b"/>
                </a:solidFill>
                <a:latin typeface="Calibri"/>
                <a:ea typeface="DejaVu Sans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  <p:sp>
        <p:nvSpPr>
          <p:cNvPr id="138" name="CustomShape 2"/>
          <p:cNvSpPr/>
          <p:nvPr/>
        </p:nvSpPr>
        <p:spPr>
          <a:xfrm>
            <a:off x="948600" y="-137160"/>
            <a:ext cx="10291320" cy="81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ts val="6401"/>
              </a:lnSpc>
            </a:pPr>
            <a:r>
              <a:rPr b="0" lang="en-US" sz="3600" spc="83" strike="noStrike">
                <a:solidFill>
                  <a:srgbClr val="254061"/>
                </a:solidFill>
                <a:latin typeface="Aileron Heavy Bold"/>
                <a:ea typeface="DejaVu Sans"/>
              </a:rPr>
              <a:t>Analysis NDVI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139" name="CustomShape 3"/>
          <p:cNvSpPr/>
          <p:nvPr/>
        </p:nvSpPr>
        <p:spPr>
          <a:xfrm>
            <a:off x="1481760" y="1211400"/>
            <a:ext cx="5296680" cy="489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0" name="CustomShape 4"/>
          <p:cNvSpPr/>
          <p:nvPr/>
        </p:nvSpPr>
        <p:spPr>
          <a:xfrm>
            <a:off x="1587600" y="6224760"/>
            <a:ext cx="6377400" cy="608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800" spc="-1" strike="noStrike">
                <a:solidFill>
                  <a:srgbClr val="000000"/>
                </a:solidFill>
                <a:latin typeface="Aileron Heavy Bold"/>
                <a:ea typeface="DejaVu Sans"/>
              </a:rPr>
              <a:t>Figure 3: NDVI analysis phenologycal stage between years 2016 -2020</a:t>
            </a:r>
            <a:endParaRPr b="0" lang="en-US" sz="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000000"/>
                </a:solidFill>
                <a:latin typeface="Liberation Mono;Courier New;Cousine;DejaVu Sans Mono"/>
                <a:ea typeface="DejaVu Sans"/>
              </a:rPr>
              <a:t>*For the fields 'INIAGRAPE ONE 15' and 'SABLE 16', only the years 2018 to 2020 are valid.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000000"/>
                </a:solidFill>
                <a:latin typeface="Liberation Mono;Courier New;Cousine;DejaVu Sans Mono"/>
                <a:ea typeface="DejaVu Sans"/>
              </a:rPr>
              <a:t>*The other data was removed from the data frame to create the machine learning model.</a:t>
            </a:r>
            <a:endParaRPr b="0" lang="en-US" sz="9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CustomShape 1"/>
          <p:cNvSpPr/>
          <p:nvPr/>
        </p:nvSpPr>
        <p:spPr>
          <a:xfrm>
            <a:off x="10617120" y="61560"/>
            <a:ext cx="1419120" cy="240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E7722EE8-B6E8-457D-B7CB-AC2A49BC2F88}" type="slidenum">
              <a:rPr b="0" lang="en-US" sz="1200" spc="-1" strike="noStrike">
                <a:solidFill>
                  <a:srgbClr val="8b8b8b"/>
                </a:solidFill>
                <a:latin typeface="Calibri"/>
                <a:ea typeface="DejaVu Sans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  <p:sp>
        <p:nvSpPr>
          <p:cNvPr id="142" name="CustomShape 2"/>
          <p:cNvSpPr/>
          <p:nvPr/>
        </p:nvSpPr>
        <p:spPr>
          <a:xfrm>
            <a:off x="457200" y="-137160"/>
            <a:ext cx="11428560" cy="81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ts val="6401"/>
              </a:lnSpc>
            </a:pPr>
            <a:r>
              <a:rPr b="0" lang="en-US" sz="3600" spc="83" strike="noStrike">
                <a:solidFill>
                  <a:srgbClr val="254061"/>
                </a:solidFill>
                <a:latin typeface="Aileron Heavy Bold"/>
                <a:ea typeface="DejaVu Sans"/>
              </a:rPr>
              <a:t>Analysis Machine Learning – Model parameter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143" name="CustomShape 3"/>
          <p:cNvSpPr/>
          <p:nvPr/>
        </p:nvSpPr>
        <p:spPr>
          <a:xfrm>
            <a:off x="685800" y="1600200"/>
            <a:ext cx="5027760" cy="2055960"/>
          </a:xfrm>
          <a:prstGeom prst="rect">
            <a:avLst/>
          </a:prstGeom>
          <a:solidFill>
            <a:srgbClr val="00a933">
              <a:alpha val="10000"/>
            </a:srgbClr>
          </a:solidFill>
          <a:ln w="29160">
            <a:solidFill>
              <a:srgbClr val="00a9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4" name="CustomShape 4"/>
          <p:cNvSpPr/>
          <p:nvPr/>
        </p:nvSpPr>
        <p:spPr>
          <a:xfrm>
            <a:off x="6172200" y="1600200"/>
            <a:ext cx="5027760" cy="2055960"/>
          </a:xfrm>
          <a:prstGeom prst="rect">
            <a:avLst/>
          </a:prstGeom>
          <a:solidFill>
            <a:srgbClr val="729fcf">
              <a:alpha val="10000"/>
            </a:srgbClr>
          </a:solidFill>
          <a:ln w="29160">
            <a:solidFill>
              <a:srgbClr val="729fc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5" name="CustomShape 5"/>
          <p:cNvSpPr/>
          <p:nvPr/>
        </p:nvSpPr>
        <p:spPr>
          <a:xfrm>
            <a:off x="2851200" y="4114800"/>
            <a:ext cx="6170760" cy="2055960"/>
          </a:xfrm>
          <a:prstGeom prst="rect">
            <a:avLst/>
          </a:prstGeom>
          <a:solidFill>
            <a:srgbClr val="00a933">
              <a:alpha val="10000"/>
            </a:srgbClr>
          </a:solidFill>
          <a:ln w="29160">
            <a:solidFill>
              <a:srgbClr val="00a9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46" name="" descr=""/>
          <p:cNvPicPr/>
          <p:nvPr/>
        </p:nvPicPr>
        <p:blipFill>
          <a:blip r:embed="rId1"/>
          <a:stretch/>
        </p:blipFill>
        <p:spPr>
          <a:xfrm>
            <a:off x="3200400" y="5440680"/>
            <a:ext cx="5660280" cy="502920"/>
          </a:xfrm>
          <a:prstGeom prst="rect">
            <a:avLst/>
          </a:prstGeom>
          <a:ln w="0">
            <a:noFill/>
          </a:ln>
        </p:spPr>
      </p:pic>
      <p:pic>
        <p:nvPicPr>
          <p:cNvPr id="147" name="" descr=""/>
          <p:cNvPicPr/>
          <p:nvPr/>
        </p:nvPicPr>
        <p:blipFill>
          <a:blip r:embed="rId2"/>
          <a:stretch/>
        </p:blipFill>
        <p:spPr>
          <a:xfrm>
            <a:off x="3200400" y="4464000"/>
            <a:ext cx="5376600" cy="457200"/>
          </a:xfrm>
          <a:prstGeom prst="rect">
            <a:avLst/>
          </a:prstGeom>
          <a:ln w="0">
            <a:noFill/>
          </a:ln>
        </p:spPr>
      </p:pic>
      <p:pic>
        <p:nvPicPr>
          <p:cNvPr id="148" name="" descr=""/>
          <p:cNvPicPr/>
          <p:nvPr/>
        </p:nvPicPr>
        <p:blipFill>
          <a:blip r:embed="rId3"/>
          <a:stretch/>
        </p:blipFill>
        <p:spPr>
          <a:xfrm>
            <a:off x="6592680" y="2935080"/>
            <a:ext cx="3858840" cy="457200"/>
          </a:xfrm>
          <a:prstGeom prst="rect">
            <a:avLst/>
          </a:prstGeom>
          <a:ln w="0">
            <a:noFill/>
          </a:ln>
        </p:spPr>
      </p:pic>
      <p:pic>
        <p:nvPicPr>
          <p:cNvPr id="149" name="" descr=""/>
          <p:cNvPicPr/>
          <p:nvPr/>
        </p:nvPicPr>
        <p:blipFill>
          <a:blip r:embed="rId4"/>
          <a:stretch/>
        </p:blipFill>
        <p:spPr>
          <a:xfrm>
            <a:off x="6592680" y="1828800"/>
            <a:ext cx="4187880" cy="457200"/>
          </a:xfrm>
          <a:prstGeom prst="rect">
            <a:avLst/>
          </a:prstGeom>
          <a:ln w="0">
            <a:noFill/>
          </a:ln>
        </p:spPr>
      </p:pic>
      <p:pic>
        <p:nvPicPr>
          <p:cNvPr id="150" name="" descr=""/>
          <p:cNvPicPr/>
          <p:nvPr/>
        </p:nvPicPr>
        <p:blipFill>
          <a:blip r:embed="rId5"/>
          <a:stretch/>
        </p:blipFill>
        <p:spPr>
          <a:xfrm>
            <a:off x="914400" y="2935080"/>
            <a:ext cx="4187880" cy="457200"/>
          </a:xfrm>
          <a:prstGeom prst="rect">
            <a:avLst/>
          </a:prstGeom>
          <a:ln w="0">
            <a:noFill/>
          </a:ln>
        </p:spPr>
      </p:pic>
      <p:pic>
        <p:nvPicPr>
          <p:cNvPr id="151" name="" descr=""/>
          <p:cNvPicPr/>
          <p:nvPr/>
        </p:nvPicPr>
        <p:blipFill>
          <a:blip r:embed="rId6"/>
          <a:stretch/>
        </p:blipFill>
        <p:spPr>
          <a:xfrm>
            <a:off x="868680" y="1913400"/>
            <a:ext cx="4617720" cy="457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CustomShape 1"/>
          <p:cNvSpPr/>
          <p:nvPr/>
        </p:nvSpPr>
        <p:spPr>
          <a:xfrm>
            <a:off x="10617120" y="61560"/>
            <a:ext cx="1419120" cy="240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F20C37AE-2B30-441A-B1F2-D0C0B2D574FD}" type="slidenum">
              <a:rPr b="0" lang="en-US" sz="1200" spc="-1" strike="noStrike">
                <a:solidFill>
                  <a:srgbClr val="8b8b8b"/>
                </a:solidFill>
                <a:latin typeface="Calibri"/>
                <a:ea typeface="DejaVu Sans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  <p:sp>
        <p:nvSpPr>
          <p:cNvPr id="153" name="CustomShape 2"/>
          <p:cNvSpPr/>
          <p:nvPr/>
        </p:nvSpPr>
        <p:spPr>
          <a:xfrm>
            <a:off x="948600" y="-137160"/>
            <a:ext cx="10291320" cy="81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ts val="6401"/>
              </a:lnSpc>
            </a:pPr>
            <a:r>
              <a:rPr b="0" lang="en-US" sz="3600" spc="83" strike="noStrike">
                <a:solidFill>
                  <a:srgbClr val="254061"/>
                </a:solidFill>
                <a:latin typeface="Aileron Heavy Bold"/>
                <a:ea typeface="DejaVu Sans"/>
              </a:rPr>
              <a:t>Analysis Machine Learning - Model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154" name="CustomShape 3"/>
          <p:cNvSpPr/>
          <p:nvPr/>
        </p:nvSpPr>
        <p:spPr>
          <a:xfrm>
            <a:off x="1371600" y="1143000"/>
            <a:ext cx="3197880" cy="343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Random Forest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5" name="CustomShape 4"/>
          <p:cNvSpPr/>
          <p:nvPr/>
        </p:nvSpPr>
        <p:spPr>
          <a:xfrm>
            <a:off x="7300800" y="1143000"/>
            <a:ext cx="3197880" cy="343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Conditional Random Forest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56" name="" descr=""/>
          <p:cNvPicPr/>
          <p:nvPr/>
        </p:nvPicPr>
        <p:blipFill>
          <a:blip r:embed="rId1"/>
          <a:srcRect l="11870" t="19975" r="50589" b="6614"/>
          <a:stretch/>
        </p:blipFill>
        <p:spPr>
          <a:xfrm>
            <a:off x="1245960" y="1600560"/>
            <a:ext cx="4152960" cy="4569120"/>
          </a:xfrm>
          <a:prstGeom prst="rect">
            <a:avLst/>
          </a:prstGeom>
          <a:ln w="0">
            <a:noFill/>
          </a:ln>
        </p:spPr>
      </p:pic>
      <p:pic>
        <p:nvPicPr>
          <p:cNvPr id="157" name="" descr=""/>
          <p:cNvPicPr/>
          <p:nvPr/>
        </p:nvPicPr>
        <p:blipFill>
          <a:blip r:embed="rId2"/>
          <a:srcRect l="11704" t="19690" r="50755" b="6900"/>
          <a:stretch/>
        </p:blipFill>
        <p:spPr>
          <a:xfrm>
            <a:off x="6883200" y="1600200"/>
            <a:ext cx="4154040" cy="4569480"/>
          </a:xfrm>
          <a:prstGeom prst="rect">
            <a:avLst/>
          </a:prstGeom>
          <a:ln w="0">
            <a:noFill/>
          </a:ln>
        </p:spPr>
      </p:pic>
      <p:sp>
        <p:nvSpPr>
          <p:cNvPr id="158" name="CustomShape 5"/>
          <p:cNvSpPr/>
          <p:nvPr/>
        </p:nvSpPr>
        <p:spPr>
          <a:xfrm>
            <a:off x="4114800" y="6296760"/>
            <a:ext cx="4127040" cy="21168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800" spc="-1" strike="noStrike">
                <a:solidFill>
                  <a:srgbClr val="000000"/>
                </a:solidFill>
                <a:latin typeface="Aileron Heavy Bold"/>
                <a:ea typeface="DejaVu Sans"/>
              </a:rPr>
              <a:t>Figure 4: Information machine learning model generated</a:t>
            </a:r>
            <a:endParaRPr b="0" lang="en-US" sz="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" descr=""/>
          <p:cNvPicPr/>
          <p:nvPr/>
        </p:nvPicPr>
        <p:blipFill>
          <a:blip r:embed="rId1"/>
          <a:stretch/>
        </p:blipFill>
        <p:spPr>
          <a:xfrm>
            <a:off x="1600200" y="991080"/>
            <a:ext cx="8456400" cy="5636520"/>
          </a:xfrm>
          <a:prstGeom prst="rect">
            <a:avLst/>
          </a:prstGeom>
          <a:ln w="0">
            <a:noFill/>
          </a:ln>
        </p:spPr>
      </p:pic>
      <p:sp>
        <p:nvSpPr>
          <p:cNvPr id="160" name="CustomShape 1"/>
          <p:cNvSpPr/>
          <p:nvPr/>
        </p:nvSpPr>
        <p:spPr>
          <a:xfrm>
            <a:off x="10617120" y="61560"/>
            <a:ext cx="1419120" cy="240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5BD76F78-83BC-46F6-B379-65FFAD4A9EE9}" type="slidenum">
              <a:rPr b="0" lang="en-US" sz="1200" spc="-1" strike="noStrike">
                <a:solidFill>
                  <a:srgbClr val="8b8b8b"/>
                </a:solidFill>
                <a:latin typeface="Calibri"/>
                <a:ea typeface="DejaVu Sans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  <p:sp>
        <p:nvSpPr>
          <p:cNvPr id="161" name="CustomShape 2"/>
          <p:cNvSpPr/>
          <p:nvPr/>
        </p:nvSpPr>
        <p:spPr>
          <a:xfrm>
            <a:off x="948600" y="-137160"/>
            <a:ext cx="10291320" cy="81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ts val="6401"/>
              </a:lnSpc>
            </a:pPr>
            <a:r>
              <a:rPr b="0" lang="en-US" sz="3600" spc="83" strike="noStrike">
                <a:solidFill>
                  <a:srgbClr val="254061"/>
                </a:solidFill>
                <a:latin typeface="Aileron Heavy Bold"/>
                <a:ea typeface="DejaVu Sans"/>
              </a:rPr>
              <a:t>Analysis Machine Learning - Model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162" name="CustomShape 3"/>
          <p:cNvSpPr/>
          <p:nvPr/>
        </p:nvSpPr>
        <p:spPr>
          <a:xfrm>
            <a:off x="4582800" y="6548760"/>
            <a:ext cx="4127040" cy="21168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800" spc="-1" strike="noStrike">
                <a:solidFill>
                  <a:srgbClr val="000000"/>
                </a:solidFill>
                <a:latin typeface="Aileron Heavy Bold"/>
                <a:ea typeface="DejaVu Sans"/>
              </a:rPr>
              <a:t>Figure 5: Rsquared comparison between RF and cRF models produced</a:t>
            </a:r>
            <a:endParaRPr b="0" lang="en-US" sz="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CustomShape 1"/>
          <p:cNvSpPr/>
          <p:nvPr/>
        </p:nvSpPr>
        <p:spPr>
          <a:xfrm>
            <a:off x="10617120" y="61560"/>
            <a:ext cx="1419120" cy="240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973DF693-C069-4BE0-BD8C-BC0E6BC269CC}" type="slidenum">
              <a:rPr b="0" lang="en-US" sz="1200" spc="-1" strike="noStrike">
                <a:solidFill>
                  <a:srgbClr val="8b8b8b"/>
                </a:solidFill>
                <a:latin typeface="Calibri"/>
                <a:ea typeface="DejaVu Sans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  <p:sp>
        <p:nvSpPr>
          <p:cNvPr id="164" name="CustomShape 2"/>
          <p:cNvSpPr/>
          <p:nvPr/>
        </p:nvSpPr>
        <p:spPr>
          <a:xfrm>
            <a:off x="948600" y="-137160"/>
            <a:ext cx="10291320" cy="81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ts val="6401"/>
              </a:lnSpc>
            </a:pPr>
            <a:r>
              <a:rPr b="0" lang="en-US" sz="3600" spc="83" strike="noStrike">
                <a:solidFill>
                  <a:srgbClr val="254061"/>
                </a:solidFill>
                <a:latin typeface="Aileron Heavy Bold"/>
                <a:ea typeface="DejaVu Sans"/>
              </a:rPr>
              <a:t>Analysis Machine Learning - Model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165" name="" descr=""/>
          <p:cNvPicPr/>
          <p:nvPr/>
        </p:nvPicPr>
        <p:blipFill>
          <a:blip r:embed="rId1"/>
          <a:stretch/>
        </p:blipFill>
        <p:spPr>
          <a:xfrm>
            <a:off x="6261480" y="1628280"/>
            <a:ext cx="5712120" cy="3807000"/>
          </a:xfrm>
          <a:prstGeom prst="rect">
            <a:avLst/>
          </a:prstGeom>
          <a:ln w="0">
            <a:noFill/>
          </a:ln>
        </p:spPr>
      </p:pic>
      <p:pic>
        <p:nvPicPr>
          <p:cNvPr id="166" name="" descr=""/>
          <p:cNvPicPr/>
          <p:nvPr/>
        </p:nvPicPr>
        <p:blipFill>
          <a:blip r:embed="rId2"/>
          <a:stretch/>
        </p:blipFill>
        <p:spPr>
          <a:xfrm>
            <a:off x="216000" y="1627560"/>
            <a:ext cx="5712120" cy="3807000"/>
          </a:xfrm>
          <a:prstGeom prst="rect">
            <a:avLst/>
          </a:prstGeom>
          <a:ln w="0">
            <a:noFill/>
          </a:ln>
        </p:spPr>
      </p:pic>
      <p:sp>
        <p:nvSpPr>
          <p:cNvPr id="167" name="CustomShape 3"/>
          <p:cNvSpPr/>
          <p:nvPr/>
        </p:nvSpPr>
        <p:spPr>
          <a:xfrm>
            <a:off x="1371600" y="1463040"/>
            <a:ext cx="3197880" cy="343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Random Forest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68" name="CustomShape 4"/>
          <p:cNvSpPr/>
          <p:nvPr/>
        </p:nvSpPr>
        <p:spPr>
          <a:xfrm>
            <a:off x="7296840" y="1463040"/>
            <a:ext cx="3197880" cy="343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Conditional Random Forest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69" name="CustomShape 5"/>
          <p:cNvSpPr/>
          <p:nvPr/>
        </p:nvSpPr>
        <p:spPr>
          <a:xfrm>
            <a:off x="4330800" y="5731560"/>
            <a:ext cx="3898440" cy="21168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800" spc="-1" strike="noStrike">
                <a:solidFill>
                  <a:srgbClr val="000000"/>
                </a:solidFill>
                <a:latin typeface="Aileron Heavy Bold"/>
                <a:ea typeface="DejaVu Sans"/>
              </a:rPr>
              <a:t>Figure 6: RMSE comparison between RF and cRF mtry cross validation</a:t>
            </a:r>
            <a:endParaRPr b="0" lang="en-US" sz="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CustomShape 1"/>
          <p:cNvSpPr/>
          <p:nvPr/>
        </p:nvSpPr>
        <p:spPr>
          <a:xfrm>
            <a:off x="10617120" y="61560"/>
            <a:ext cx="1419120" cy="240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7B63D5E7-EB7A-4150-B467-FF0AD8BDAF18}" type="slidenum">
              <a:rPr b="0" lang="en-US" sz="1200" spc="-1" strike="noStrike">
                <a:solidFill>
                  <a:srgbClr val="8b8b8b"/>
                </a:solidFill>
                <a:latin typeface="Calibri"/>
                <a:ea typeface="DejaVu Sans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  <p:sp>
        <p:nvSpPr>
          <p:cNvPr id="171" name="CustomShape 2"/>
          <p:cNvSpPr/>
          <p:nvPr/>
        </p:nvSpPr>
        <p:spPr>
          <a:xfrm>
            <a:off x="457200" y="-137160"/>
            <a:ext cx="11199960" cy="81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ts val="6401"/>
              </a:lnSpc>
            </a:pPr>
            <a:r>
              <a:rPr b="0" lang="en-US" sz="3600" spc="83" strike="noStrike">
                <a:solidFill>
                  <a:srgbClr val="254061"/>
                </a:solidFill>
                <a:latin typeface="Aileron Heavy Bold"/>
                <a:ea typeface="DejaVu Sans"/>
              </a:rPr>
              <a:t>Analysis Machine Learning - Model evaluation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172" name="CustomShape 3"/>
          <p:cNvSpPr/>
          <p:nvPr/>
        </p:nvSpPr>
        <p:spPr>
          <a:xfrm>
            <a:off x="1479600" y="2435040"/>
            <a:ext cx="3197880" cy="343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Random Forest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3" name="CustomShape 4"/>
          <p:cNvSpPr/>
          <p:nvPr/>
        </p:nvSpPr>
        <p:spPr>
          <a:xfrm>
            <a:off x="7480800" y="2435040"/>
            <a:ext cx="3197880" cy="343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Conditional Random Forest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74" name="" descr=""/>
          <p:cNvPicPr/>
          <p:nvPr/>
        </p:nvPicPr>
        <p:blipFill>
          <a:blip r:embed="rId1"/>
          <a:stretch/>
        </p:blipFill>
        <p:spPr>
          <a:xfrm>
            <a:off x="6523200" y="3006000"/>
            <a:ext cx="5137560" cy="1095840"/>
          </a:xfrm>
          <a:prstGeom prst="rect">
            <a:avLst/>
          </a:prstGeom>
          <a:ln w="0">
            <a:noFill/>
          </a:ln>
        </p:spPr>
      </p:pic>
      <p:pic>
        <p:nvPicPr>
          <p:cNvPr id="175" name="" descr=""/>
          <p:cNvPicPr/>
          <p:nvPr/>
        </p:nvPicPr>
        <p:blipFill>
          <a:blip r:embed="rId2"/>
          <a:stretch/>
        </p:blipFill>
        <p:spPr>
          <a:xfrm>
            <a:off x="707040" y="3006000"/>
            <a:ext cx="4936320" cy="1095840"/>
          </a:xfrm>
          <a:prstGeom prst="rect">
            <a:avLst/>
          </a:prstGeom>
          <a:ln w="0">
            <a:noFill/>
          </a:ln>
        </p:spPr>
      </p:pic>
      <p:sp>
        <p:nvSpPr>
          <p:cNvPr id="176" name="CustomShape 5"/>
          <p:cNvSpPr/>
          <p:nvPr/>
        </p:nvSpPr>
        <p:spPr>
          <a:xfrm>
            <a:off x="649800" y="2286000"/>
            <a:ext cx="5027760" cy="1874160"/>
          </a:xfrm>
          <a:prstGeom prst="rect">
            <a:avLst/>
          </a:prstGeom>
          <a:noFill/>
          <a:ln w="29160">
            <a:solidFill>
              <a:srgbClr val="00a9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7" name="CustomShape 6"/>
          <p:cNvSpPr/>
          <p:nvPr/>
        </p:nvSpPr>
        <p:spPr>
          <a:xfrm>
            <a:off x="6472800" y="2286000"/>
            <a:ext cx="5229000" cy="1874160"/>
          </a:xfrm>
          <a:prstGeom prst="rect">
            <a:avLst/>
          </a:prstGeom>
          <a:noFill/>
          <a:ln w="29160">
            <a:solidFill>
              <a:srgbClr val="00a9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8" name="CustomShape 7"/>
          <p:cNvSpPr/>
          <p:nvPr/>
        </p:nvSpPr>
        <p:spPr>
          <a:xfrm>
            <a:off x="4114800" y="4572000"/>
            <a:ext cx="3898440" cy="21168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800" spc="-1" strike="noStrike">
                <a:solidFill>
                  <a:srgbClr val="000000"/>
                </a:solidFill>
                <a:latin typeface="Aileron Heavy Bold"/>
                <a:ea typeface="DejaVu Sans"/>
              </a:rPr>
              <a:t>Figure 7: Comparison between RF and cRF using validation data</a:t>
            </a:r>
            <a:endParaRPr b="0" lang="en-US" sz="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CustomShape 1"/>
          <p:cNvSpPr/>
          <p:nvPr/>
        </p:nvSpPr>
        <p:spPr>
          <a:xfrm>
            <a:off x="10617120" y="61560"/>
            <a:ext cx="1419120" cy="240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257FCB3B-1899-432B-961E-4960383A7A76}" type="slidenum">
              <a:rPr b="0" lang="en-US" sz="1200" spc="-1" strike="noStrike">
                <a:solidFill>
                  <a:srgbClr val="8b8b8b"/>
                </a:solidFill>
                <a:latin typeface="Calibri"/>
                <a:ea typeface="DejaVu Sans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  <p:sp>
        <p:nvSpPr>
          <p:cNvPr id="180" name="CustomShape 2"/>
          <p:cNvSpPr/>
          <p:nvPr/>
        </p:nvSpPr>
        <p:spPr>
          <a:xfrm>
            <a:off x="948600" y="-137160"/>
            <a:ext cx="10291320" cy="81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ts val="6401"/>
              </a:lnSpc>
            </a:pPr>
            <a:r>
              <a:rPr b="0" lang="en-US" sz="3600" spc="83" strike="noStrike">
                <a:solidFill>
                  <a:srgbClr val="254061"/>
                </a:solidFill>
                <a:latin typeface="Aileron Heavy Bold"/>
                <a:ea typeface="DejaVu Sans"/>
              </a:rPr>
              <a:t>Analysis Machine Learning - Variable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181" name="" descr=""/>
          <p:cNvPicPr/>
          <p:nvPr/>
        </p:nvPicPr>
        <p:blipFill>
          <a:blip r:embed="rId1"/>
          <a:srcRect l="0" t="383" r="0" b="3987"/>
          <a:stretch/>
        </p:blipFill>
        <p:spPr>
          <a:xfrm>
            <a:off x="83880" y="1033200"/>
            <a:ext cx="11919240" cy="5366160"/>
          </a:xfrm>
          <a:prstGeom prst="rect">
            <a:avLst/>
          </a:prstGeom>
          <a:ln w="0">
            <a:noFill/>
          </a:ln>
        </p:spPr>
      </p:pic>
      <p:sp>
        <p:nvSpPr>
          <p:cNvPr id="182" name="CustomShape 3"/>
          <p:cNvSpPr/>
          <p:nvPr/>
        </p:nvSpPr>
        <p:spPr>
          <a:xfrm>
            <a:off x="914400" y="6417360"/>
            <a:ext cx="3898440" cy="21168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800" spc="-1" strike="noStrike">
                <a:solidFill>
                  <a:srgbClr val="000000"/>
                </a:solidFill>
                <a:latin typeface="Aileron Heavy Bold"/>
                <a:ea typeface="DejaVu Sans"/>
              </a:rPr>
              <a:t>Figure 8: Variable importance Random Forest</a:t>
            </a:r>
            <a:endParaRPr b="0" lang="en-US" sz="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CustomShape 1"/>
          <p:cNvSpPr/>
          <p:nvPr/>
        </p:nvSpPr>
        <p:spPr>
          <a:xfrm>
            <a:off x="10617120" y="61560"/>
            <a:ext cx="1419120" cy="240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56927FD8-CE2D-4923-AA09-3E83A7BCA667}" type="slidenum">
              <a:rPr b="0" lang="en-US" sz="1200" spc="-1" strike="noStrike">
                <a:solidFill>
                  <a:srgbClr val="8b8b8b"/>
                </a:solidFill>
                <a:latin typeface="Calibri"/>
                <a:ea typeface="DejaVu Sans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  <p:sp>
        <p:nvSpPr>
          <p:cNvPr id="184" name="CustomShape 2"/>
          <p:cNvSpPr/>
          <p:nvPr/>
        </p:nvSpPr>
        <p:spPr>
          <a:xfrm>
            <a:off x="948600" y="-137160"/>
            <a:ext cx="10291320" cy="81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ts val="6401"/>
              </a:lnSpc>
            </a:pPr>
            <a:r>
              <a:rPr b="0" lang="en-US" sz="3600" spc="83" strike="noStrike">
                <a:solidFill>
                  <a:srgbClr val="254061"/>
                </a:solidFill>
                <a:latin typeface="Aileron Heavy Bold"/>
                <a:ea typeface="DejaVu Sans"/>
              </a:rPr>
              <a:t>Analysis Machine Learning - Variable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185" name="" descr=""/>
          <p:cNvPicPr/>
          <p:nvPr/>
        </p:nvPicPr>
        <p:blipFill>
          <a:blip r:embed="rId1"/>
          <a:srcRect l="2461" t="2537" r="0" b="5816"/>
          <a:stretch/>
        </p:blipFill>
        <p:spPr>
          <a:xfrm>
            <a:off x="48600" y="1035000"/>
            <a:ext cx="12132720" cy="5366160"/>
          </a:xfrm>
          <a:prstGeom prst="rect">
            <a:avLst/>
          </a:prstGeom>
          <a:ln w="0">
            <a:noFill/>
          </a:ln>
        </p:spPr>
      </p:pic>
      <p:sp>
        <p:nvSpPr>
          <p:cNvPr id="186" name="CustomShape 3"/>
          <p:cNvSpPr/>
          <p:nvPr/>
        </p:nvSpPr>
        <p:spPr>
          <a:xfrm>
            <a:off x="914400" y="6417360"/>
            <a:ext cx="3898440" cy="21168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800" spc="-1" strike="noStrike">
                <a:solidFill>
                  <a:srgbClr val="000000"/>
                </a:solidFill>
                <a:latin typeface="Aileron Heavy Bold"/>
                <a:ea typeface="DejaVu Sans"/>
              </a:rPr>
              <a:t>Figure 9: Variable importance conditional Random Forest</a:t>
            </a:r>
            <a:endParaRPr b="0" lang="en-US" sz="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CustomShape 1"/>
          <p:cNvSpPr/>
          <p:nvPr/>
        </p:nvSpPr>
        <p:spPr>
          <a:xfrm>
            <a:off x="10617120" y="61560"/>
            <a:ext cx="1419120" cy="240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7652AA75-9985-427D-ABFA-31ACE13CF7E7}" type="slidenum">
              <a:rPr b="0" lang="en-US" sz="1200" spc="-1" strike="noStrike">
                <a:solidFill>
                  <a:srgbClr val="8b8b8b"/>
                </a:solidFill>
                <a:latin typeface="Calibri"/>
                <a:ea typeface="DejaVu Sans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  <p:sp>
        <p:nvSpPr>
          <p:cNvPr id="188" name="CustomShape 2"/>
          <p:cNvSpPr/>
          <p:nvPr/>
        </p:nvSpPr>
        <p:spPr>
          <a:xfrm>
            <a:off x="948600" y="-137160"/>
            <a:ext cx="10291320" cy="81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ts val="6401"/>
              </a:lnSpc>
            </a:pPr>
            <a:r>
              <a:rPr b="0" lang="en-US" sz="3600" spc="83" strike="noStrike">
                <a:solidFill>
                  <a:srgbClr val="254061"/>
                </a:solidFill>
                <a:latin typeface="Aileron Heavy Bold"/>
                <a:ea typeface="DejaVu Sans"/>
              </a:rPr>
              <a:t>Results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189" name="CustomShape 3"/>
          <p:cNvSpPr/>
          <p:nvPr/>
        </p:nvSpPr>
        <p:spPr>
          <a:xfrm>
            <a:off x="1481760" y="1211400"/>
            <a:ext cx="5296680" cy="489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graphicFrame>
        <p:nvGraphicFramePr>
          <p:cNvPr id="190" name="Table 4"/>
          <p:cNvGraphicFramePr/>
          <p:nvPr/>
        </p:nvGraphicFramePr>
        <p:xfrm>
          <a:off x="1975680" y="1072440"/>
          <a:ext cx="8240400" cy="4759200"/>
        </p:xfrm>
        <a:graphic>
          <a:graphicData uri="http://schemas.openxmlformats.org/drawingml/2006/table">
            <a:tbl>
              <a:tblPr/>
              <a:tblGrid>
                <a:gridCol w="1930320"/>
                <a:gridCol w="2310120"/>
                <a:gridCol w="761760"/>
                <a:gridCol w="1095480"/>
                <a:gridCol w="2143080"/>
              </a:tblGrid>
              <a:tr h="36612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Variety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solidFill>
                      <a:srgbClr val="b3b3b3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Field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solidFill>
                      <a:srgbClr val="b3b3b3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Year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solidFill>
                      <a:srgbClr val="b3b3b3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Area_He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solidFill>
                      <a:srgbClr val="b3b3b3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Kg_He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solidFill>
                      <a:srgbClr val="b3b3b3"/>
                    </a:solidFill>
                  </a:tcPr>
                </a:tc>
              </a:tr>
              <a:tr h="36612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THOMPSON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THOMPSON 00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2021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9.6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41357.7977096304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solidFill>
                      <a:srgbClr val="cccccc"/>
                    </a:solidFill>
                  </a:tcPr>
                </a:tc>
              </a:tr>
              <a:tr h="36612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THOMPSON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THOMPSON 07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2021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3.4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36689.4504366268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solidFill>
                      <a:srgbClr val="e6e6e6"/>
                    </a:solidFill>
                  </a:tcPr>
                </a:tc>
              </a:tr>
              <a:tr h="36612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THOMPSON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THOMPSON 08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2021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3.4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35831.9454180071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solidFill>
                      <a:srgbClr val="cccccc"/>
                    </a:solidFill>
                  </a:tcPr>
                </a:tc>
              </a:tr>
              <a:tr h="36612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THOMPSON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THOMPSON 96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2021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9.5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35798.0735234639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solidFill>
                      <a:srgbClr val="e6e6e6"/>
                    </a:solidFill>
                  </a:tcPr>
                </a:tc>
              </a:tr>
              <a:tr h="36612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CRIMSON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CRIMSON  99-00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2021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12.2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45890.9988594843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solidFill>
                      <a:srgbClr val="cccccc"/>
                    </a:solidFill>
                  </a:tcPr>
                </a:tc>
              </a:tr>
              <a:tr h="36612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CRIMSON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CRIMSON 04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2021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2.4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47082.2595503199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solidFill>
                      <a:srgbClr val="e6e6e6"/>
                    </a:solidFill>
                  </a:tcPr>
                </a:tc>
              </a:tr>
              <a:tr h="36612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ARRA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ARRA 15 CR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2021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2.9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44344.6312243955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solidFill>
                      <a:srgbClr val="cccccc"/>
                    </a:solidFill>
                  </a:tcPr>
                </a:tc>
              </a:tr>
              <a:tr h="36612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TIMCO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TIMCO 14 CR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2021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4.1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43648.8121403448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solidFill>
                      <a:srgbClr val="e6e6e6"/>
                    </a:solidFill>
                  </a:tcPr>
                </a:tc>
              </a:tr>
              <a:tr h="36612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INIAGRAPEONE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INIAGRAPE ONE 14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2021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1.1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42528.3456174134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solidFill>
                      <a:srgbClr val="cccccc"/>
                    </a:solidFill>
                  </a:tcPr>
                </a:tc>
              </a:tr>
              <a:tr h="36612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INIAGRAPEONE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INIAGRAPE ONE 15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2021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3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42693.726853647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solidFill>
                      <a:srgbClr val="e6e6e6"/>
                    </a:solidFill>
                  </a:tcPr>
                </a:tc>
              </a:tr>
              <a:tr h="36612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SABLE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SABLE 14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2021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4.2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36598.9735786702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solidFill>
                      <a:srgbClr val="cccccc"/>
                    </a:solidFill>
                  </a:tcPr>
                </a:tc>
              </a:tr>
              <a:tr h="36612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SABLE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SABLE 16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2021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1.9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40690.0046396989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solidFill>
                      <a:srgbClr val="e6e6e6"/>
                    </a:solidFill>
                  </a:tcPr>
                </a:tc>
              </a:tr>
            </a:tbl>
          </a:graphicData>
        </a:graphic>
      </p:graphicFrame>
      <p:sp>
        <p:nvSpPr>
          <p:cNvPr id="191" name="CustomShape 5"/>
          <p:cNvSpPr/>
          <p:nvPr/>
        </p:nvSpPr>
        <p:spPr>
          <a:xfrm>
            <a:off x="457200" y="724680"/>
            <a:ext cx="3655080" cy="343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Random Forest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92" name="CustomShape 6"/>
          <p:cNvSpPr/>
          <p:nvPr/>
        </p:nvSpPr>
        <p:spPr>
          <a:xfrm>
            <a:off x="589320" y="6172200"/>
            <a:ext cx="3067920" cy="21168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800" spc="-1" strike="noStrike">
                <a:solidFill>
                  <a:srgbClr val="000000"/>
                </a:solidFill>
                <a:latin typeface="Aileron Heavy Bold"/>
                <a:ea typeface="DejaVu Sans"/>
              </a:rPr>
              <a:t>Table 2: Data predicted by the Random Forest model</a:t>
            </a:r>
            <a:endParaRPr b="0" lang="en-US" sz="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CustomShape 1"/>
          <p:cNvSpPr/>
          <p:nvPr/>
        </p:nvSpPr>
        <p:spPr>
          <a:xfrm>
            <a:off x="10617120" y="61560"/>
            <a:ext cx="1419120" cy="240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94224E71-C151-4207-9BB6-FCDC16B5478C}" type="slidenum">
              <a:rPr b="0" lang="en-US" sz="1200" spc="-1" strike="noStrike">
                <a:solidFill>
                  <a:srgbClr val="8b8b8b"/>
                </a:solidFill>
                <a:latin typeface="Calibri"/>
                <a:ea typeface="DejaVu Sans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  <p:sp>
        <p:nvSpPr>
          <p:cNvPr id="194" name="CustomShape 2"/>
          <p:cNvSpPr/>
          <p:nvPr/>
        </p:nvSpPr>
        <p:spPr>
          <a:xfrm>
            <a:off x="948600" y="-137160"/>
            <a:ext cx="10291320" cy="81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ts val="6401"/>
              </a:lnSpc>
            </a:pPr>
            <a:r>
              <a:rPr b="0" lang="en-US" sz="3600" spc="83" strike="noStrike">
                <a:solidFill>
                  <a:srgbClr val="254061"/>
                </a:solidFill>
                <a:latin typeface="Aileron Heavy Bold"/>
                <a:ea typeface="DejaVu Sans"/>
              </a:rPr>
              <a:t>Results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195" name="CustomShape 3"/>
          <p:cNvSpPr/>
          <p:nvPr/>
        </p:nvSpPr>
        <p:spPr>
          <a:xfrm>
            <a:off x="1481760" y="1211400"/>
            <a:ext cx="5296680" cy="489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6" name="CustomShape 4"/>
          <p:cNvSpPr/>
          <p:nvPr/>
        </p:nvSpPr>
        <p:spPr>
          <a:xfrm>
            <a:off x="457200" y="724680"/>
            <a:ext cx="4798080" cy="343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Conditional Random Forest</a:t>
            </a:r>
            <a:endParaRPr b="0" lang="en-US" sz="1800" spc="-1" strike="noStrike">
              <a:latin typeface="Arial"/>
            </a:endParaRPr>
          </a:p>
        </p:txBody>
      </p:sp>
      <p:graphicFrame>
        <p:nvGraphicFramePr>
          <p:cNvPr id="197" name="Table 5"/>
          <p:cNvGraphicFramePr/>
          <p:nvPr/>
        </p:nvGraphicFramePr>
        <p:xfrm>
          <a:off x="1886760" y="1154880"/>
          <a:ext cx="8418240" cy="4759200"/>
        </p:xfrm>
        <a:graphic>
          <a:graphicData uri="http://schemas.openxmlformats.org/drawingml/2006/table">
            <a:tbl>
              <a:tblPr/>
              <a:tblGrid>
                <a:gridCol w="1965600"/>
                <a:gridCol w="2309760"/>
                <a:gridCol w="857160"/>
                <a:gridCol w="1095480"/>
                <a:gridCol w="2190600"/>
              </a:tblGrid>
              <a:tr h="36612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Variety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Field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Year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Area_He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Kg_He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</a:tr>
              <a:tr h="36612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THOMPSON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THOMPSON 00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2021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9.6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40630.3478980829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36612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THOMPSON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THOMPSON 07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2021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3.4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35272.6115914895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36612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THOMPSON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THOMPSON 08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2021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3.4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35009.3554826691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36612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THOMPSON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THOMPSON 96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2021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9.5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34895.3375997666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36612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CRIMSON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CRIMSON  99-00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2021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12.2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44551.796429587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36612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CRIMSON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CRIMSON 04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2021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2.4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45011.1310551689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36612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ARRA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ARRA 15 CR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2021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2.9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42912.3193929731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36612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TIMCO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TIMCO 14 CR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2021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4.1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42191.3154600087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36612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INIAGRAPEONE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INIAGRAPE ONE 14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2021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1.1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41554.7408015287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36612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INIAGRAPEONE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INIAGRAPE ONE 15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2021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3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41840.732953901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36612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SABLE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SABLE 14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2021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4.2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35848.9520325514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36612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SABLE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SABLE 16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2021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1.9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43400.768352273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</a:tbl>
          </a:graphicData>
        </a:graphic>
      </p:graphicFrame>
      <p:sp>
        <p:nvSpPr>
          <p:cNvPr id="198" name="CustomShape 6"/>
          <p:cNvSpPr/>
          <p:nvPr/>
        </p:nvSpPr>
        <p:spPr>
          <a:xfrm>
            <a:off x="589320" y="6172200"/>
            <a:ext cx="3753720" cy="21168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800" spc="-1" strike="noStrike">
                <a:solidFill>
                  <a:srgbClr val="000000"/>
                </a:solidFill>
                <a:latin typeface="Aileron Heavy Bold"/>
                <a:ea typeface="DejaVu Sans"/>
              </a:rPr>
              <a:t>Table 3: Data predicted by the conditional Random Forest model</a:t>
            </a:r>
            <a:endParaRPr b="0" lang="en-US" sz="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" descr=""/>
          <p:cNvPicPr/>
          <p:nvPr/>
        </p:nvPicPr>
        <p:blipFill>
          <a:blip r:embed="rId1"/>
          <a:srcRect l="0" t="9957" r="0" b="10027"/>
          <a:stretch/>
        </p:blipFill>
        <p:spPr>
          <a:xfrm>
            <a:off x="1238400" y="1143000"/>
            <a:ext cx="4498920" cy="4799160"/>
          </a:xfrm>
          <a:prstGeom prst="rect">
            <a:avLst/>
          </a:prstGeom>
          <a:ln w="0">
            <a:noFill/>
          </a:ln>
        </p:spPr>
      </p:pic>
      <p:sp>
        <p:nvSpPr>
          <p:cNvPr id="90" name="CustomShape 1"/>
          <p:cNvSpPr/>
          <p:nvPr/>
        </p:nvSpPr>
        <p:spPr>
          <a:xfrm>
            <a:off x="10617120" y="61560"/>
            <a:ext cx="1419120" cy="240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F9747613-F919-4E12-9172-BD86C8805F2B}" type="slidenum">
              <a:rPr b="0" lang="en-US" sz="1200" spc="-1" strike="noStrike">
                <a:solidFill>
                  <a:srgbClr val="8b8b8b"/>
                </a:solidFill>
                <a:latin typeface="Calibri"/>
                <a:ea typeface="DejaVu Sans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  <p:sp>
        <p:nvSpPr>
          <p:cNvPr id="91" name="CustomShape 2"/>
          <p:cNvSpPr/>
          <p:nvPr/>
        </p:nvSpPr>
        <p:spPr>
          <a:xfrm>
            <a:off x="948600" y="-137160"/>
            <a:ext cx="10291320" cy="81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ts val="6401"/>
              </a:lnSpc>
            </a:pPr>
            <a:r>
              <a:rPr b="0" lang="en-US" sz="3600" spc="83" strike="noStrike">
                <a:solidFill>
                  <a:srgbClr val="254061"/>
                </a:solidFill>
                <a:latin typeface="Aileron Heavy Bold"/>
                <a:ea typeface="DejaVu Sans"/>
              </a:rPr>
              <a:t>Motivation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92" name="CustomShape 3"/>
          <p:cNvSpPr/>
          <p:nvPr/>
        </p:nvSpPr>
        <p:spPr>
          <a:xfrm>
            <a:off x="1238400" y="5768280"/>
            <a:ext cx="2190600" cy="21204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800" spc="-1" strike="noStrike">
                <a:solidFill>
                  <a:srgbClr val="000000"/>
                </a:solidFill>
                <a:latin typeface="Aileron Heavy Bold"/>
                <a:ea typeface="DejaVu Sans"/>
              </a:rPr>
              <a:t>Source: Carmen Rosa company, 2021</a:t>
            </a:r>
            <a:endParaRPr b="0" lang="en-US" sz="800" spc="-1" strike="noStrike">
              <a:latin typeface="Arial"/>
            </a:endParaRPr>
          </a:p>
        </p:txBody>
      </p:sp>
      <p:pic>
        <p:nvPicPr>
          <p:cNvPr id="93" name="" descr=""/>
          <p:cNvPicPr/>
          <p:nvPr/>
        </p:nvPicPr>
        <p:blipFill>
          <a:blip r:embed="rId2"/>
          <a:srcRect l="0" t="25969" r="0" b="0"/>
          <a:stretch/>
        </p:blipFill>
        <p:spPr>
          <a:xfrm>
            <a:off x="6010920" y="1143000"/>
            <a:ext cx="4853880" cy="4799160"/>
          </a:xfrm>
          <a:prstGeom prst="rect">
            <a:avLst/>
          </a:prstGeom>
          <a:ln w="0">
            <a:noFill/>
          </a:ln>
        </p:spPr>
      </p:pic>
      <p:sp>
        <p:nvSpPr>
          <p:cNvPr id="94" name="CustomShape 4"/>
          <p:cNvSpPr/>
          <p:nvPr/>
        </p:nvSpPr>
        <p:spPr>
          <a:xfrm>
            <a:off x="6013800" y="5766840"/>
            <a:ext cx="2215800" cy="21204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800" spc="-1" strike="noStrike">
                <a:solidFill>
                  <a:srgbClr val="000000"/>
                </a:solidFill>
                <a:latin typeface="Aileron Heavy Bold"/>
                <a:ea typeface="DejaVu Sans"/>
              </a:rPr>
              <a:t>Source: Carmen Rosa company, 2021</a:t>
            </a:r>
            <a:endParaRPr b="0" lang="en-US" sz="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CustomShape 1"/>
          <p:cNvSpPr/>
          <p:nvPr/>
        </p:nvSpPr>
        <p:spPr>
          <a:xfrm>
            <a:off x="10617120" y="61560"/>
            <a:ext cx="1419120" cy="240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54CDB536-0216-43A3-A06B-21DE12078F52}" type="slidenum">
              <a:rPr b="0" lang="en-US" sz="1200" spc="-1" strike="noStrike">
                <a:solidFill>
                  <a:srgbClr val="8b8b8b"/>
                </a:solidFill>
                <a:latin typeface="Calibri"/>
                <a:ea typeface="DejaVu Sans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  <p:sp>
        <p:nvSpPr>
          <p:cNvPr id="200" name="CustomShape 2"/>
          <p:cNvSpPr/>
          <p:nvPr/>
        </p:nvSpPr>
        <p:spPr>
          <a:xfrm>
            <a:off x="948600" y="-137160"/>
            <a:ext cx="10291320" cy="81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ts val="6401"/>
              </a:lnSpc>
            </a:pPr>
            <a:r>
              <a:rPr b="0" lang="en-US" sz="3600" spc="83" strike="noStrike">
                <a:solidFill>
                  <a:srgbClr val="254061"/>
                </a:solidFill>
                <a:latin typeface="Aileron Heavy Bold"/>
                <a:ea typeface="DejaVu Sans"/>
              </a:rPr>
              <a:t>Results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201" name="CustomShape 3"/>
          <p:cNvSpPr/>
          <p:nvPr/>
        </p:nvSpPr>
        <p:spPr>
          <a:xfrm>
            <a:off x="1481760" y="1211400"/>
            <a:ext cx="5296680" cy="489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2" name="CustomShape 4"/>
          <p:cNvSpPr/>
          <p:nvPr/>
        </p:nvSpPr>
        <p:spPr>
          <a:xfrm>
            <a:off x="952920" y="799920"/>
            <a:ext cx="10285560" cy="218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16000" indent="-214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Use of Machine Learning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3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Variables interpretation (RS &amp; Field data)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3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Yield forecasting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203" name="" descr=""/>
          <p:cNvPicPr/>
          <p:nvPr/>
        </p:nvPicPr>
        <p:blipFill>
          <a:blip r:embed="rId1"/>
          <a:stretch/>
        </p:blipFill>
        <p:spPr>
          <a:xfrm>
            <a:off x="723960" y="3343320"/>
            <a:ext cx="10742760" cy="3020040"/>
          </a:xfrm>
          <a:prstGeom prst="rect">
            <a:avLst/>
          </a:prstGeom>
          <a:ln w="0">
            <a:noFill/>
          </a:ln>
        </p:spPr>
      </p:pic>
      <p:sp>
        <p:nvSpPr>
          <p:cNvPr id="204" name="CustomShape 5"/>
          <p:cNvSpPr/>
          <p:nvPr/>
        </p:nvSpPr>
        <p:spPr>
          <a:xfrm>
            <a:off x="700200" y="6184800"/>
            <a:ext cx="1814040" cy="21168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800" spc="-1" strike="noStrike">
                <a:solidFill>
                  <a:srgbClr val="000000"/>
                </a:solidFill>
                <a:latin typeface="Aileron Heavy Bold"/>
                <a:ea typeface="DejaVu Sans"/>
              </a:rPr>
              <a:t>Source: Carmen Rosa company</a:t>
            </a:r>
            <a:endParaRPr b="0" lang="en-US" sz="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CustomShape 1"/>
          <p:cNvSpPr/>
          <p:nvPr/>
        </p:nvSpPr>
        <p:spPr>
          <a:xfrm>
            <a:off x="10617120" y="61560"/>
            <a:ext cx="1419120" cy="240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CE4453E4-9E3C-4536-AEFE-43C3C43342D7}" type="slidenum">
              <a:rPr b="0" lang="en-US" sz="1200" spc="-1" strike="noStrike">
                <a:solidFill>
                  <a:srgbClr val="8b8b8b"/>
                </a:solidFill>
                <a:latin typeface="Calibri"/>
                <a:ea typeface="DejaVu Sans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  <p:sp>
        <p:nvSpPr>
          <p:cNvPr id="206" name="CustomShape 2"/>
          <p:cNvSpPr/>
          <p:nvPr/>
        </p:nvSpPr>
        <p:spPr>
          <a:xfrm>
            <a:off x="948600" y="-137160"/>
            <a:ext cx="10291320" cy="81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ts val="6401"/>
              </a:lnSpc>
            </a:pPr>
            <a:r>
              <a:rPr b="0" lang="en-US" sz="3600" spc="83" strike="noStrike">
                <a:solidFill>
                  <a:srgbClr val="254061"/>
                </a:solidFill>
                <a:latin typeface="Aileron Heavy Bold"/>
                <a:ea typeface="DejaVu Sans"/>
              </a:rPr>
              <a:t>Conclu</a:t>
            </a:r>
            <a:r>
              <a:rPr b="0" lang="en-US" sz="3600" spc="83" strike="noStrike">
                <a:solidFill>
                  <a:srgbClr val="254061"/>
                </a:solidFill>
                <a:latin typeface="Aileron Heavy Bold"/>
                <a:ea typeface="DejaVu Sans"/>
              </a:rPr>
              <a:t>sions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207" name="CustomShape 3"/>
          <p:cNvSpPr/>
          <p:nvPr/>
        </p:nvSpPr>
        <p:spPr>
          <a:xfrm>
            <a:off x="1481760" y="1211400"/>
            <a:ext cx="5296680" cy="489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8" name="CustomShape 4"/>
          <p:cNvSpPr/>
          <p:nvPr/>
        </p:nvSpPr>
        <p:spPr>
          <a:xfrm>
            <a:off x="610200" y="1793520"/>
            <a:ext cx="10971360" cy="3108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16000" indent="-214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Number of observations (deep analysis size sample).</a:t>
            </a:r>
            <a:endParaRPr b="0" lang="en-US" sz="28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8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Random Forest best performance.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8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Yield in the next months of February and March 2021.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8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Remote Sensing data is really important for the model (VarImp).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CustomShape 1"/>
          <p:cNvSpPr/>
          <p:nvPr/>
        </p:nvSpPr>
        <p:spPr>
          <a:xfrm>
            <a:off x="10617120" y="61560"/>
            <a:ext cx="1419120" cy="240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EAC489B1-42D0-45DD-A546-635DEFA62A9F}" type="slidenum">
              <a:rPr b="0" lang="en-US" sz="1200" spc="-1" strike="noStrike">
                <a:solidFill>
                  <a:srgbClr val="8b8b8b"/>
                </a:solidFill>
                <a:latin typeface="Calibri"/>
                <a:ea typeface="DejaVu Sans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  <p:sp>
        <p:nvSpPr>
          <p:cNvPr id="210" name="CustomShape 2"/>
          <p:cNvSpPr/>
          <p:nvPr/>
        </p:nvSpPr>
        <p:spPr>
          <a:xfrm>
            <a:off x="948600" y="-137160"/>
            <a:ext cx="10291320" cy="81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ts val="6401"/>
              </a:lnSpc>
            </a:pPr>
            <a:r>
              <a:rPr b="0" lang="en-US" sz="3600" spc="83" strike="noStrike">
                <a:solidFill>
                  <a:srgbClr val="254061"/>
                </a:solidFill>
                <a:latin typeface="Aileron Heavy Bold"/>
                <a:ea typeface="DejaVu Sans"/>
              </a:rPr>
              <a:t>Outlook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211" name="CustomShape 3"/>
          <p:cNvSpPr/>
          <p:nvPr/>
        </p:nvSpPr>
        <p:spPr>
          <a:xfrm>
            <a:off x="1481760" y="1211400"/>
            <a:ext cx="5296680" cy="489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2" name="CustomShape 4"/>
          <p:cNvSpPr/>
          <p:nvPr/>
        </p:nvSpPr>
        <p:spPr>
          <a:xfrm>
            <a:off x="610200" y="1801440"/>
            <a:ext cx="10971360" cy="311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16000" indent="-214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Possible improvement with SAR data (Time-Series).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8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Increase observations size.</a:t>
            </a:r>
            <a:endParaRPr b="0" lang="en-US" sz="28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8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Reproduction in other coding languages (as Python).</a:t>
            </a:r>
            <a:endParaRPr b="0" lang="en-US" sz="28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8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Include other Vegetation Index (for testing).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CustomShape 1"/>
          <p:cNvSpPr/>
          <p:nvPr/>
        </p:nvSpPr>
        <p:spPr>
          <a:xfrm>
            <a:off x="10617120" y="61560"/>
            <a:ext cx="1419120" cy="240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F9E20D11-5A3E-458B-A8CB-8FBF2F2823A1}" type="slidenum">
              <a:rPr b="0" lang="en-US" sz="1200" spc="-1" strike="noStrike">
                <a:solidFill>
                  <a:srgbClr val="8b8b8b"/>
                </a:solidFill>
                <a:latin typeface="Calibri"/>
                <a:ea typeface="DejaVu Sans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  <p:sp>
        <p:nvSpPr>
          <p:cNvPr id="214" name="CustomShape 2"/>
          <p:cNvSpPr/>
          <p:nvPr/>
        </p:nvSpPr>
        <p:spPr>
          <a:xfrm>
            <a:off x="948600" y="-137160"/>
            <a:ext cx="10291320" cy="81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ts val="6401"/>
              </a:lnSpc>
            </a:pPr>
            <a:r>
              <a:rPr b="0" lang="en-US" sz="3600" spc="83" strike="noStrike">
                <a:solidFill>
                  <a:srgbClr val="254061"/>
                </a:solidFill>
                <a:latin typeface="Aileron Heavy Bold"/>
                <a:ea typeface="DejaVu Sans"/>
              </a:rPr>
              <a:t>Bibliography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215" name="CustomShape 3"/>
          <p:cNvSpPr/>
          <p:nvPr/>
        </p:nvSpPr>
        <p:spPr>
          <a:xfrm>
            <a:off x="1481760" y="1211400"/>
            <a:ext cx="5296680" cy="489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6" name="CustomShape 4"/>
          <p:cNvSpPr/>
          <p:nvPr/>
        </p:nvSpPr>
        <p:spPr>
          <a:xfrm>
            <a:off x="585720" y="1033200"/>
            <a:ext cx="10842480" cy="4946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marL="216000" indent="-214200">
              <a:lnSpc>
                <a:spcPct val="100000"/>
              </a:lnSpc>
              <a:spcBef>
                <a:spcPts val="360"/>
              </a:spcBef>
              <a:spcAft>
                <a:spcPts val="1009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Gitelson, A.A.; Kaufman, Y.J.; Merzlyak, M.N. Use of a green channel in remote sensing of global vegetation from EOS-MODIS. Remote Sens. Environ. 1996, 58, 289–298. </a:t>
            </a:r>
            <a:endParaRPr b="0" lang="en-US" sz="11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spcBef>
                <a:spcPts val="360"/>
              </a:spcBef>
              <a:spcAft>
                <a:spcPts val="1009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Xia, Rong, "Comparison of Random Forests and Cforest: Variable Importance Measures and Prediction Accuracies" (2009). All Graduate Plan B and other Reports. 1255. </a:t>
            </a:r>
            <a:r>
              <a:rPr b="1" lang="en-US" sz="1100" spc="-1" strike="noStrike" u="sng">
                <a:solidFill>
                  <a:srgbClr val="0000ff"/>
                </a:solidFill>
                <a:uFillTx/>
                <a:latin typeface="Arial"/>
                <a:ea typeface="DejaVu Sans"/>
                <a:hlinkClick r:id="rId1"/>
              </a:rPr>
              <a:t>https://digitalcommons.usu.edu/gradreports/1255</a:t>
            </a:r>
            <a:endParaRPr b="0" lang="en-US" sz="11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spcBef>
                <a:spcPts val="360"/>
              </a:spcBef>
              <a:spcAft>
                <a:spcPts val="1009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Crane-Droesch, Andrew. (2018). Machine learning methods for crop yield prediction and climate change impact assessment in agriculture. Environmental Research Letters. 13. 10.1088/1748-9326/aae159. </a:t>
            </a:r>
            <a:endParaRPr b="0" lang="en-US" sz="11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spcBef>
                <a:spcPts val="360"/>
              </a:spcBef>
              <a:spcAft>
                <a:spcPts val="1009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Braga, Dieinison &amp; Coelho da Silva, Ticiana &amp; Rocha, Atslands &amp; Coutinho do Rêgo, Luís Gustavo &amp; Pires Magalhaes, Regis &amp; Guerra, Paulo. (2020). Time Series Forecasting to Support Irrigation Management. Journal on Data Semantics. 10. 66-80. </a:t>
            </a:r>
            <a:endParaRPr b="0" lang="en-US" sz="11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spcBef>
                <a:spcPts val="360"/>
              </a:spcBef>
              <a:spcAft>
                <a:spcPts val="1009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Zhao, Yan &amp; Potgieter, Andries &amp; Zhang, Miao &amp; Wu, Bingfang &amp; Hammer, G.. (2020). remote sensing Predicting Wheat Yield at the Field Scale by Combining High-Resolution Sentinel-2 Satellite Imagery and Crop Modelling. Remote Sensing. 12. 10.3390/rs12061024. </a:t>
            </a:r>
            <a:endParaRPr b="0" lang="en-US" sz="11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spcBef>
                <a:spcPts val="360"/>
              </a:spcBef>
              <a:spcAft>
                <a:spcPts val="1009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Pantazi, X.E. &amp; Moshou, Dimitrios &amp; Alexandridis, Thomas &amp; Whetton, Rebecca &amp; Mouazen, Abdul. (2016). Wheat yield prediction using machine learning and advanced sensing techniques. Computers and Electronics in Agriculture. 121. 57-65. 10.1016/j.compag.2015.11.018. </a:t>
            </a:r>
            <a:endParaRPr b="0" lang="en-US" sz="11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spcBef>
                <a:spcPts val="360"/>
              </a:spcBef>
              <a:spcAft>
                <a:spcPts val="1009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Al-Gaadi, K.A. &amp; Hassaballa, Abdalhaleem A. &amp; Tola, Elkamil &amp; Kayad, Ahmed &amp; Madugundu, Rangaswamy &amp; Alblewi, Bander &amp; Assiri, Fahad. (2016). Prediction of Potato Crop Yield Using Precision Agriculture Techniques. PloS one. 11. e0162219. 10.1371/journal.pone.0162219. </a:t>
            </a:r>
            <a:endParaRPr b="0" lang="en-US" sz="11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spcBef>
                <a:spcPts val="360"/>
              </a:spcBef>
              <a:spcAft>
                <a:spcPts val="1009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Breiman L (2001). Random Forests. Machine Learning, 45(1), 5–32.</a:t>
            </a:r>
            <a:endParaRPr b="0" lang="en-US" sz="11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spcBef>
                <a:spcPts val="360"/>
              </a:spcBef>
              <a:spcAft>
                <a:spcPts val="1009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Hothorn T, Hornik K, Zeileis A (2006b). Unbiased Recursive Partitioning: A Conditional Inference Framework. Journal of Computational and Graphical Statistics, 15(3), 651–674.</a:t>
            </a:r>
            <a:endParaRPr b="0" lang="en-US" sz="11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spcBef>
                <a:spcPts val="360"/>
              </a:spcBef>
              <a:spcAft>
                <a:spcPts val="1009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Kuhn, M. (2008). Building Predictive Models in R Using the caret Package. Journal of Statistical Software, 28(5), 1 - 26. doi:</a:t>
            </a:r>
            <a:r>
              <a:rPr b="1" lang="en-US" sz="1100" spc="-1" strike="noStrike" u="sng">
                <a:solidFill>
                  <a:srgbClr val="0000ff"/>
                </a:solidFill>
                <a:uFillTx/>
                <a:latin typeface="Arial"/>
                <a:ea typeface="DejaVu Sans"/>
                <a:hlinkClick r:id="rId2"/>
              </a:rPr>
              <a:t>http://dx.doi.org/10.18637/jss.v028.i05</a:t>
            </a:r>
            <a:endParaRPr b="0" lang="en-US" sz="11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spcBef>
                <a:spcPts val="360"/>
              </a:spcBef>
              <a:spcAft>
                <a:spcPts val="1009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Wickham H (2016). ggplot2: Elegant Graphics for Data Analysis. Springer-Verlag New York. ISBN 978-3-319-24277-4, </a:t>
            </a:r>
            <a:r>
              <a:rPr b="1" lang="en-US" sz="1100" spc="-1" strike="noStrike" u="sng">
                <a:solidFill>
                  <a:srgbClr val="0000ff"/>
                </a:solidFill>
                <a:uFillTx/>
                <a:latin typeface="Arial"/>
                <a:ea typeface="DejaVu Sans"/>
                <a:hlinkClick r:id="rId3"/>
              </a:rPr>
              <a:t>https://ggplot2.tidyverse.org</a:t>
            </a:r>
            <a:r>
              <a:rPr b="1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.</a:t>
            </a:r>
            <a:endParaRPr b="0" lang="en-US" sz="11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spcBef>
                <a:spcPts val="360"/>
              </a:spcBef>
              <a:spcAft>
                <a:spcPts val="1009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100" spc="-1" strike="noStrike">
                <a:solidFill>
                  <a:srgbClr val="000000"/>
                </a:solidFill>
                <a:latin typeface="Arial"/>
                <a:ea typeface="Noto Sans CJK SC"/>
              </a:rPr>
              <a:t>Wickham et al., (2019). Welcome to the tidyverse. Journal of Open Source Software, 4(43), 1686, </a:t>
            </a:r>
            <a:r>
              <a:rPr b="1" lang="en-US" sz="1100" spc="-1" strike="noStrike" u="sng">
                <a:solidFill>
                  <a:srgbClr val="0000ff"/>
                </a:solidFill>
                <a:uFillTx/>
                <a:latin typeface="Arial"/>
                <a:ea typeface="Noto Sans CJK SC"/>
                <a:hlinkClick r:id="rId4"/>
              </a:rPr>
              <a:t>https://doi.org/10.21105/joss.01686</a:t>
            </a:r>
            <a:endParaRPr b="0" lang="en-US" sz="1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CustomShape 1"/>
          <p:cNvSpPr/>
          <p:nvPr/>
        </p:nvSpPr>
        <p:spPr>
          <a:xfrm>
            <a:off x="10617120" y="61560"/>
            <a:ext cx="1419120" cy="240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9A3B4EE4-F8BF-4818-A324-3E49684CEACC}" type="slidenum">
              <a:rPr b="0" lang="en-US" sz="1200" spc="-1" strike="noStrike">
                <a:solidFill>
                  <a:srgbClr val="8b8b8b"/>
                </a:solidFill>
                <a:latin typeface="Calibri"/>
                <a:ea typeface="DejaVu Sans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  <p:sp>
        <p:nvSpPr>
          <p:cNvPr id="218" name="CustomShape 2"/>
          <p:cNvSpPr/>
          <p:nvPr/>
        </p:nvSpPr>
        <p:spPr>
          <a:xfrm>
            <a:off x="950040" y="2210040"/>
            <a:ext cx="10291320" cy="24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ts val="6401"/>
              </a:lnSpc>
            </a:pPr>
            <a:r>
              <a:rPr b="0" lang="en-US" sz="3600" spc="83" strike="noStrike">
                <a:solidFill>
                  <a:srgbClr val="254061"/>
                </a:solidFill>
                <a:latin typeface="Aileron Heavy Bold"/>
                <a:ea typeface="DejaVu Sans"/>
              </a:rPr>
              <a:t>Thanks for your attention!!!</a:t>
            </a:r>
            <a:endParaRPr b="0" lang="en-US" sz="3600" spc="-1" strike="noStrike">
              <a:latin typeface="Arial"/>
            </a:endParaRPr>
          </a:p>
          <a:p>
            <a:pPr algn="ctr">
              <a:lnSpc>
                <a:spcPts val="6401"/>
              </a:lnSpc>
            </a:pPr>
            <a:r>
              <a:rPr b="0" lang="en-US" sz="2000" spc="83" strike="noStrike">
                <a:solidFill>
                  <a:srgbClr val="254061"/>
                </a:solidFill>
                <a:latin typeface="Aileron Heavy Bold"/>
                <a:ea typeface="DejaVu Sans"/>
              </a:rPr>
              <a:t>https://github.com/diegoalarc/Innovation_laboratory_EAGLE</a:t>
            </a:r>
            <a:endParaRPr b="0" lang="en-US" sz="2000" spc="-1" strike="noStrike">
              <a:latin typeface="Arial"/>
            </a:endParaRPr>
          </a:p>
          <a:p>
            <a:pPr algn="ctr">
              <a:lnSpc>
                <a:spcPts val="6401"/>
              </a:lnSpc>
            </a:pPr>
            <a:r>
              <a:rPr b="0" lang="en-US" sz="3600" spc="83" strike="noStrike">
                <a:solidFill>
                  <a:srgbClr val="254061"/>
                </a:solidFill>
                <a:latin typeface="Aileron Heavy Bold"/>
                <a:ea typeface="DejaVu Sans"/>
              </a:rPr>
              <a:t>Questions?</a:t>
            </a:r>
            <a:endParaRPr b="0" lang="en-US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" descr=""/>
          <p:cNvPicPr/>
          <p:nvPr/>
        </p:nvPicPr>
        <p:blipFill>
          <a:blip r:embed="rId1"/>
          <a:stretch/>
        </p:blipFill>
        <p:spPr>
          <a:xfrm>
            <a:off x="563760" y="1767600"/>
            <a:ext cx="11064240" cy="2295000"/>
          </a:xfrm>
          <a:prstGeom prst="rect">
            <a:avLst/>
          </a:prstGeom>
          <a:ln w="0">
            <a:noFill/>
          </a:ln>
        </p:spPr>
      </p:pic>
      <p:sp>
        <p:nvSpPr>
          <p:cNvPr id="96" name="CustomShape 1"/>
          <p:cNvSpPr/>
          <p:nvPr/>
        </p:nvSpPr>
        <p:spPr>
          <a:xfrm>
            <a:off x="10617120" y="61560"/>
            <a:ext cx="1419120" cy="240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1BAAE176-F3D3-4999-BBCD-B37C1B362146}" type="slidenum">
              <a:rPr b="0" lang="en-US" sz="1200" spc="-1" strike="noStrike">
                <a:solidFill>
                  <a:srgbClr val="8b8b8b"/>
                </a:solidFill>
                <a:latin typeface="Calibri"/>
                <a:ea typeface="DejaVu Sans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  <p:sp>
        <p:nvSpPr>
          <p:cNvPr id="97" name="CustomShape 2"/>
          <p:cNvSpPr/>
          <p:nvPr/>
        </p:nvSpPr>
        <p:spPr>
          <a:xfrm>
            <a:off x="948600" y="-137160"/>
            <a:ext cx="10291320" cy="81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ts val="6401"/>
              </a:lnSpc>
            </a:pPr>
            <a:r>
              <a:rPr b="0" lang="en-US" sz="3600" spc="83" strike="noStrike">
                <a:solidFill>
                  <a:srgbClr val="254061"/>
                </a:solidFill>
                <a:latin typeface="Aileron Heavy Bold"/>
                <a:ea typeface="DejaVu Sans"/>
              </a:rPr>
              <a:t>Workflow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98" name="CustomShape 3"/>
          <p:cNvSpPr/>
          <p:nvPr/>
        </p:nvSpPr>
        <p:spPr>
          <a:xfrm>
            <a:off x="748440" y="1621080"/>
            <a:ext cx="5296680" cy="489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99" name="Grafik 11" descr="Ein Bild, das Computer, Tisch enthält.&#10;&#10;Automatisch generierte Beschreibung"/>
          <p:cNvPicPr/>
          <p:nvPr/>
        </p:nvPicPr>
        <p:blipFill>
          <a:blip r:embed="rId2"/>
          <a:stretch/>
        </p:blipFill>
        <p:spPr>
          <a:xfrm>
            <a:off x="604440" y="4068000"/>
            <a:ext cx="1769040" cy="1436760"/>
          </a:xfrm>
          <a:prstGeom prst="rect">
            <a:avLst/>
          </a:prstGeom>
          <a:ln w="0">
            <a:noFill/>
          </a:ln>
        </p:spPr>
      </p:pic>
      <p:pic>
        <p:nvPicPr>
          <p:cNvPr id="100" name="Grafik 13" descr="Ein Bild, das sitzend, Computer, Schild, Monitor enthält.&#10;&#10;Automatisch generierte Beschreibung"/>
          <p:cNvPicPr/>
          <p:nvPr/>
        </p:nvPicPr>
        <p:blipFill>
          <a:blip r:embed="rId3"/>
          <a:stretch/>
        </p:blipFill>
        <p:spPr>
          <a:xfrm>
            <a:off x="2922480" y="3668760"/>
            <a:ext cx="1767600" cy="1436760"/>
          </a:xfrm>
          <a:prstGeom prst="rect">
            <a:avLst/>
          </a:prstGeom>
          <a:ln w="0">
            <a:noFill/>
          </a:ln>
        </p:spPr>
      </p:pic>
      <p:pic>
        <p:nvPicPr>
          <p:cNvPr id="101" name="Grafik 14" descr=""/>
          <p:cNvPicPr/>
          <p:nvPr/>
        </p:nvPicPr>
        <p:blipFill>
          <a:blip r:embed="rId4"/>
          <a:stretch/>
        </p:blipFill>
        <p:spPr>
          <a:xfrm>
            <a:off x="5244120" y="3776760"/>
            <a:ext cx="1767960" cy="1436760"/>
          </a:xfrm>
          <a:prstGeom prst="rect">
            <a:avLst/>
          </a:prstGeom>
          <a:ln w="0">
            <a:noFill/>
          </a:ln>
        </p:spPr>
      </p:pic>
      <p:pic>
        <p:nvPicPr>
          <p:cNvPr id="102" name="Grafik 15" descr=""/>
          <p:cNvPicPr/>
          <p:nvPr/>
        </p:nvPicPr>
        <p:blipFill>
          <a:blip r:embed="rId5"/>
          <a:stretch/>
        </p:blipFill>
        <p:spPr>
          <a:xfrm>
            <a:off x="9986400" y="3731400"/>
            <a:ext cx="1767960" cy="1436760"/>
          </a:xfrm>
          <a:prstGeom prst="rect">
            <a:avLst/>
          </a:prstGeom>
          <a:ln w="0">
            <a:noFill/>
          </a:ln>
        </p:spPr>
      </p:pic>
      <p:pic>
        <p:nvPicPr>
          <p:cNvPr id="103" name="Grafik 16" descr=""/>
          <p:cNvPicPr/>
          <p:nvPr/>
        </p:nvPicPr>
        <p:blipFill>
          <a:blip r:embed="rId6"/>
          <a:stretch/>
        </p:blipFill>
        <p:spPr>
          <a:xfrm>
            <a:off x="7628400" y="3731400"/>
            <a:ext cx="1767960" cy="1436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CustomShape 1"/>
          <p:cNvSpPr/>
          <p:nvPr/>
        </p:nvSpPr>
        <p:spPr>
          <a:xfrm>
            <a:off x="10617120" y="61560"/>
            <a:ext cx="1419120" cy="240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5CF1DEF8-F7F8-45A6-BAF2-8A85E98C8A56}" type="slidenum">
              <a:rPr b="0" lang="en-US" sz="1200" spc="-1" strike="noStrike">
                <a:solidFill>
                  <a:srgbClr val="8b8b8b"/>
                </a:solidFill>
                <a:latin typeface="Calibri"/>
                <a:ea typeface="DejaVu Sans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  <p:sp>
        <p:nvSpPr>
          <p:cNvPr id="105" name="CustomShape 2"/>
          <p:cNvSpPr/>
          <p:nvPr/>
        </p:nvSpPr>
        <p:spPr>
          <a:xfrm>
            <a:off x="948960" y="-140760"/>
            <a:ext cx="10291320" cy="81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ts val="6401"/>
              </a:lnSpc>
            </a:pPr>
            <a:r>
              <a:rPr b="0" lang="en-US" sz="3600" spc="83" strike="noStrike">
                <a:solidFill>
                  <a:srgbClr val="254061"/>
                </a:solidFill>
                <a:latin typeface="Aileron Heavy Bold"/>
                <a:ea typeface="DejaVu Sans"/>
              </a:rPr>
              <a:t>Area of study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106" name="" descr=""/>
          <p:cNvPicPr/>
          <p:nvPr/>
        </p:nvPicPr>
        <p:blipFill>
          <a:blip r:embed="rId1"/>
          <a:stretch/>
        </p:blipFill>
        <p:spPr>
          <a:xfrm>
            <a:off x="1960920" y="753840"/>
            <a:ext cx="8267400" cy="5844240"/>
          </a:xfrm>
          <a:prstGeom prst="rect">
            <a:avLst/>
          </a:prstGeom>
          <a:ln w="0">
            <a:solidFill>
              <a:srgbClr val="000000"/>
            </a:solidFill>
          </a:ln>
        </p:spPr>
      </p:pic>
      <p:sp>
        <p:nvSpPr>
          <p:cNvPr id="107" name="CustomShape 3"/>
          <p:cNvSpPr/>
          <p:nvPr/>
        </p:nvSpPr>
        <p:spPr>
          <a:xfrm>
            <a:off x="1888920" y="6610680"/>
            <a:ext cx="2153520" cy="21168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800" spc="-1" strike="noStrike">
                <a:solidFill>
                  <a:srgbClr val="000000"/>
                </a:solidFill>
                <a:latin typeface="Aileron Heavy Bold"/>
                <a:ea typeface="DejaVu Sans"/>
              </a:rPr>
              <a:t>Figure 1: Map Carmen Rosa farm.</a:t>
            </a:r>
            <a:endParaRPr b="0" lang="en-US" sz="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CustomShape 1"/>
          <p:cNvSpPr/>
          <p:nvPr/>
        </p:nvSpPr>
        <p:spPr>
          <a:xfrm>
            <a:off x="10617120" y="61560"/>
            <a:ext cx="1419120" cy="240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2B5D4F00-0047-4F34-A9C3-D5AB9B69D371}" type="slidenum">
              <a:rPr b="0" lang="en-US" sz="1200" spc="-1" strike="noStrike">
                <a:solidFill>
                  <a:srgbClr val="8b8b8b"/>
                </a:solidFill>
                <a:latin typeface="Calibri"/>
                <a:ea typeface="DejaVu Sans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  <p:sp>
        <p:nvSpPr>
          <p:cNvPr id="109" name="CustomShape 2"/>
          <p:cNvSpPr/>
          <p:nvPr/>
        </p:nvSpPr>
        <p:spPr>
          <a:xfrm>
            <a:off x="948600" y="-137160"/>
            <a:ext cx="10257120" cy="81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ts val="6401"/>
              </a:lnSpc>
            </a:pPr>
            <a:r>
              <a:rPr b="0" lang="en-US" sz="3600" spc="83" strike="noStrike">
                <a:solidFill>
                  <a:srgbClr val="254061"/>
                </a:solidFill>
                <a:latin typeface="Aileron Heavy Bold"/>
                <a:ea typeface="DejaVu Sans"/>
              </a:rPr>
              <a:t>Ground truth data - Production</a:t>
            </a:r>
            <a:endParaRPr b="0" lang="en-US" sz="3600" spc="-1" strike="noStrike">
              <a:latin typeface="Arial"/>
            </a:endParaRPr>
          </a:p>
        </p:txBody>
      </p:sp>
      <p:graphicFrame>
        <p:nvGraphicFramePr>
          <p:cNvPr id="110" name="Table 3"/>
          <p:cNvGraphicFramePr/>
          <p:nvPr/>
        </p:nvGraphicFramePr>
        <p:xfrm>
          <a:off x="609840" y="1297080"/>
          <a:ext cx="10972440" cy="4452840"/>
        </p:xfrm>
        <a:graphic>
          <a:graphicData uri="http://schemas.openxmlformats.org/drawingml/2006/table">
            <a:tbl>
              <a:tblPr/>
              <a:tblGrid>
                <a:gridCol w="1485720"/>
                <a:gridCol w="1790640"/>
                <a:gridCol w="918360"/>
                <a:gridCol w="968400"/>
                <a:gridCol w="968040"/>
                <a:gridCol w="968040"/>
                <a:gridCol w="968400"/>
                <a:gridCol w="968040"/>
                <a:gridCol w="968400"/>
                <a:gridCol w="968760"/>
              </a:tblGrid>
              <a:tr h="289800"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300" spc="-1" strike="noStrike">
                          <a:latin typeface="Arial"/>
                        </a:rPr>
                        <a:t>Year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300" spc="-1" strike="noStrike">
                          <a:latin typeface="Arial"/>
                        </a:rPr>
                        <a:t>13-14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300" spc="-1" strike="noStrike">
                          <a:latin typeface="Arial"/>
                        </a:rPr>
                        <a:t>14-15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300" spc="-1" strike="noStrike">
                          <a:latin typeface="Arial"/>
                        </a:rPr>
                        <a:t>15-16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300" spc="-1" strike="noStrike">
                          <a:latin typeface="Arial"/>
                        </a:rPr>
                        <a:t>16-17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300" spc="-1" strike="noStrike">
                          <a:latin typeface="Arial"/>
                        </a:rPr>
                        <a:t>17-18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300" spc="-1" strike="noStrike">
                          <a:latin typeface="Arial"/>
                        </a:rPr>
                        <a:t>18-19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300" spc="-1" strike="noStrike">
                          <a:latin typeface="Arial"/>
                        </a:rPr>
                        <a:t>19-20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</a:tr>
              <a:tr h="68580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300" spc="-1" strike="noStrike">
                          <a:latin typeface="Arial"/>
                        </a:rPr>
                        <a:t>Variety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300" spc="-1" strike="noStrike">
                          <a:latin typeface="Arial"/>
                        </a:rPr>
                        <a:t>Field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300" spc="-1" strike="noStrike">
                          <a:latin typeface="Arial"/>
                        </a:rPr>
                        <a:t>Surface (He)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300" spc="-1" strike="noStrike">
                          <a:latin typeface="Arial"/>
                        </a:rPr>
                        <a:t>Total Kg produced by He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300" spc="-1" strike="noStrike">
                          <a:latin typeface="Arial"/>
                        </a:rPr>
                        <a:t>Total Kg produced by He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300" spc="-1" strike="noStrike">
                          <a:latin typeface="Arial"/>
                        </a:rPr>
                        <a:t>Total Kg produced by He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300" spc="-1" strike="noStrike">
                          <a:latin typeface="Arial"/>
                        </a:rPr>
                        <a:t>Total Kg produced by He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300" spc="-1" strike="noStrike">
                          <a:latin typeface="Arial"/>
                        </a:rPr>
                        <a:t>Total Kg produced by He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300" spc="-1" strike="noStrike">
                          <a:latin typeface="Arial"/>
                        </a:rPr>
                        <a:t>Total Kg produced by He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300" spc="-1" strike="noStrike">
                          <a:latin typeface="Arial"/>
                        </a:rPr>
                        <a:t>Total Kg produced by He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28980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THOMPSON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THOMPSON 00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9.60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38,225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50,364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36,898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37,556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42,209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31,974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 </a:t>
                      </a:r>
                      <a:r>
                        <a:rPr b="0" lang="en-US" sz="1300" spc="-1" strike="noStrike">
                          <a:latin typeface="Arial"/>
                        </a:rPr>
                        <a:t>37,808 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28980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THOMPSON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THOMPSON 07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3.40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21,401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58,425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41,733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35,366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37,818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27,008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 </a:t>
                      </a:r>
                      <a:r>
                        <a:rPr b="0" lang="en-US" sz="1300" spc="-1" strike="noStrike">
                          <a:latin typeface="Arial"/>
                        </a:rPr>
                        <a:t>38,151 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28980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THOMPSON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THOMPSON 08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3.40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12,361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50,571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43,396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41,152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47,094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30,372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 </a:t>
                      </a:r>
                      <a:r>
                        <a:rPr b="0" lang="en-US" sz="1300" spc="-1" strike="noStrike">
                          <a:latin typeface="Arial"/>
                        </a:rPr>
                        <a:t>34,098 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28980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THOMPSON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THOMPSON 96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9.50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15,321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52,965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35,357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32,043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39,654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27,944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 </a:t>
                      </a:r>
                      <a:r>
                        <a:rPr b="0" lang="en-US" sz="1300" spc="-1" strike="noStrike">
                          <a:latin typeface="Arial"/>
                        </a:rPr>
                        <a:t>36,523 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28980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CRIMSON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CRIMSON  99-00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12.20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61,652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48,716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40,552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58,012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48,920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53,385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 </a:t>
                      </a:r>
                      <a:r>
                        <a:rPr b="0" lang="en-US" sz="1300" spc="-1" strike="noStrike">
                          <a:latin typeface="Arial"/>
                        </a:rPr>
                        <a:t>52,420 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28980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CRIMSON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CRIMSON 04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2.40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64,986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58,127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45,277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57,662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45,585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61,284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 </a:t>
                      </a:r>
                      <a:r>
                        <a:rPr b="0" lang="en-US" sz="1300" spc="-1" strike="noStrike">
                          <a:latin typeface="Arial"/>
                        </a:rPr>
                        <a:t>52,501 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28980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ARRA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ARRA 15 CR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2.90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22,311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45,286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53,119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 </a:t>
                      </a:r>
                      <a:r>
                        <a:rPr b="0" lang="en-US" sz="1300" spc="-1" strike="noStrike">
                          <a:latin typeface="Arial"/>
                        </a:rPr>
                        <a:t>44,983 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28980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TIMCO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TIMCO 14 CR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4.10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13,510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48,340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50,073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 </a:t>
                      </a:r>
                      <a:r>
                        <a:rPr b="0" lang="en-US" sz="1300" spc="-1" strike="noStrike">
                          <a:latin typeface="Arial"/>
                        </a:rPr>
                        <a:t>74,931 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28980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INIAGRAPEONE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INIAGRAPE ONE 14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1.1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6,968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31,768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56,279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46,748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 </a:t>
                      </a:r>
                      <a:r>
                        <a:rPr b="0" lang="en-US" sz="1300" spc="-1" strike="noStrike">
                          <a:latin typeface="Arial"/>
                        </a:rPr>
                        <a:t>24,633 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28980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INIAGRAPEONE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INIAGRAPE ONE 15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3.0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47,891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 </a:t>
                      </a:r>
                      <a:r>
                        <a:rPr b="0" lang="en-US" sz="1300" spc="-1" strike="noStrike">
                          <a:latin typeface="Arial"/>
                        </a:rPr>
                        <a:t>26,805 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28980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SABLE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SABLE 14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4.2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8,551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21,504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36,082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34,794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 </a:t>
                      </a:r>
                      <a:r>
                        <a:rPr b="0" lang="en-US" sz="1300" spc="-1" strike="noStrike">
                          <a:latin typeface="Arial"/>
                        </a:rPr>
                        <a:t>50,315 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28980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SABLE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SABLE 16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1.9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8,711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 </a:t>
                      </a:r>
                      <a:r>
                        <a:rPr b="0" lang="en-US" sz="1300" spc="-1" strike="noStrike">
                          <a:latin typeface="Arial"/>
                        </a:rPr>
                        <a:t>40,520 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</a:tbl>
          </a:graphicData>
        </a:graphic>
      </p:graphicFrame>
      <p:sp>
        <p:nvSpPr>
          <p:cNvPr id="111" name="CustomShape 4"/>
          <p:cNvSpPr/>
          <p:nvPr/>
        </p:nvSpPr>
        <p:spPr>
          <a:xfrm>
            <a:off x="7700400" y="1143000"/>
            <a:ext cx="3884760" cy="4799160"/>
          </a:xfrm>
          <a:prstGeom prst="rect">
            <a:avLst/>
          </a:prstGeom>
          <a:solidFill>
            <a:srgbClr val="00a933">
              <a:alpha val="10000"/>
            </a:srgbClr>
          </a:solidFill>
          <a:ln w="29160">
            <a:solidFill>
              <a:srgbClr val="00a9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2" name="CustomShape 5"/>
          <p:cNvSpPr/>
          <p:nvPr/>
        </p:nvSpPr>
        <p:spPr>
          <a:xfrm>
            <a:off x="565200" y="1143000"/>
            <a:ext cx="4233960" cy="4799160"/>
          </a:xfrm>
          <a:prstGeom prst="rect">
            <a:avLst/>
          </a:prstGeom>
          <a:solidFill>
            <a:srgbClr val="00a933">
              <a:alpha val="10000"/>
            </a:srgbClr>
          </a:solidFill>
          <a:ln w="29160">
            <a:solidFill>
              <a:srgbClr val="00a9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3" name="CustomShape 6"/>
          <p:cNvSpPr/>
          <p:nvPr/>
        </p:nvSpPr>
        <p:spPr>
          <a:xfrm>
            <a:off x="589320" y="6172200"/>
            <a:ext cx="2610720" cy="21168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800" spc="-1" strike="noStrike">
                <a:solidFill>
                  <a:srgbClr val="000000"/>
                </a:solidFill>
                <a:latin typeface="Aileron Heavy Bold"/>
                <a:ea typeface="DejaVu Sans"/>
              </a:rPr>
              <a:t>Table 1: Data provided by Carmen Rosa Farm</a:t>
            </a:r>
            <a:endParaRPr b="0" lang="en-US" sz="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CustomShape 1"/>
          <p:cNvSpPr/>
          <p:nvPr/>
        </p:nvSpPr>
        <p:spPr>
          <a:xfrm>
            <a:off x="10617120" y="61560"/>
            <a:ext cx="1419120" cy="240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DB6DBD85-8598-4C93-99B3-AF2AE28A16A7}" type="slidenum">
              <a:rPr b="0" lang="en-US" sz="1200" spc="-1" strike="noStrike">
                <a:solidFill>
                  <a:srgbClr val="8b8b8b"/>
                </a:solidFill>
                <a:latin typeface="Calibri"/>
                <a:ea typeface="DejaVu Sans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  <p:sp>
        <p:nvSpPr>
          <p:cNvPr id="115" name="CustomShape 2"/>
          <p:cNvSpPr/>
          <p:nvPr/>
        </p:nvSpPr>
        <p:spPr>
          <a:xfrm>
            <a:off x="948600" y="-137160"/>
            <a:ext cx="10257120" cy="81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ts val="6401"/>
              </a:lnSpc>
            </a:pPr>
            <a:r>
              <a:rPr b="0" lang="en-US" sz="3600" spc="83" strike="noStrike">
                <a:solidFill>
                  <a:srgbClr val="254061"/>
                </a:solidFill>
                <a:latin typeface="Aileron Heavy Bold"/>
                <a:ea typeface="DejaVu Sans"/>
              </a:rPr>
              <a:t>Ground truth data - Weather station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116" name="CustomShape 3"/>
          <p:cNvSpPr/>
          <p:nvPr/>
        </p:nvSpPr>
        <p:spPr>
          <a:xfrm>
            <a:off x="6546600" y="1402920"/>
            <a:ext cx="4509360" cy="4539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16000" indent="-213480">
              <a:lnSpc>
                <a:spcPct val="100000"/>
              </a:lnSpc>
              <a:spcAft>
                <a:spcPts val="216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Temperature</a:t>
            </a:r>
            <a:endParaRPr b="0" lang="en-US" sz="3200" spc="-1" strike="noStrike">
              <a:latin typeface="Arial"/>
            </a:endParaRPr>
          </a:p>
          <a:p>
            <a:pPr marL="216000" indent="-213480">
              <a:lnSpc>
                <a:spcPct val="100000"/>
              </a:lnSpc>
              <a:spcAft>
                <a:spcPts val="216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Evapotranspiration</a:t>
            </a:r>
            <a:endParaRPr b="0" lang="en-US" sz="3200" spc="-1" strike="noStrike">
              <a:latin typeface="Arial"/>
            </a:endParaRPr>
          </a:p>
          <a:p>
            <a:pPr marL="216000" indent="-213480">
              <a:lnSpc>
                <a:spcPct val="100000"/>
              </a:lnSpc>
              <a:spcAft>
                <a:spcPts val="216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Humidity</a:t>
            </a:r>
            <a:endParaRPr b="0" lang="en-US" sz="3200" spc="-1" strike="noStrike">
              <a:latin typeface="Arial"/>
            </a:endParaRPr>
          </a:p>
          <a:p>
            <a:pPr marL="216000" indent="-213480">
              <a:lnSpc>
                <a:spcPct val="100000"/>
              </a:lnSpc>
              <a:spcAft>
                <a:spcPts val="216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Fields area</a:t>
            </a:r>
            <a:endParaRPr b="0" lang="en-US" sz="3200" spc="-1" strike="noStrike">
              <a:latin typeface="Arial"/>
            </a:endParaRPr>
          </a:p>
          <a:p>
            <a:pPr marL="216000" indent="-213480">
              <a:lnSpc>
                <a:spcPct val="100000"/>
              </a:lnSpc>
              <a:spcAft>
                <a:spcPts val="216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Grade day</a:t>
            </a:r>
            <a:endParaRPr b="0" lang="en-US" sz="3200" spc="-1" strike="noStrike">
              <a:latin typeface="Arial"/>
            </a:endParaRPr>
          </a:p>
          <a:p>
            <a:pPr marL="216000" indent="-213480">
              <a:lnSpc>
                <a:spcPct val="100000"/>
              </a:lnSpc>
              <a:spcAft>
                <a:spcPts val="216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Annual production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117" name="" descr=""/>
          <p:cNvPicPr/>
          <p:nvPr/>
        </p:nvPicPr>
        <p:blipFill>
          <a:blip r:embed="rId1"/>
          <a:stretch/>
        </p:blipFill>
        <p:spPr>
          <a:xfrm>
            <a:off x="1600200" y="914760"/>
            <a:ext cx="4227120" cy="5636880"/>
          </a:xfrm>
          <a:prstGeom prst="rect">
            <a:avLst/>
          </a:prstGeom>
          <a:ln w="0">
            <a:noFill/>
          </a:ln>
        </p:spPr>
      </p:pic>
      <p:sp>
        <p:nvSpPr>
          <p:cNvPr id="118" name="CustomShape 4"/>
          <p:cNvSpPr/>
          <p:nvPr/>
        </p:nvSpPr>
        <p:spPr>
          <a:xfrm>
            <a:off x="1600200" y="6364800"/>
            <a:ext cx="2286000" cy="21204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800" spc="-1" strike="noStrike">
                <a:solidFill>
                  <a:srgbClr val="000000"/>
                </a:solidFill>
                <a:latin typeface="Aileron Heavy Bold"/>
                <a:ea typeface="DejaVu Sans"/>
              </a:rPr>
              <a:t>Source: Carmen Rosa company, 2021</a:t>
            </a:r>
            <a:endParaRPr b="0" lang="en-US" sz="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CustomShape 1"/>
          <p:cNvSpPr/>
          <p:nvPr/>
        </p:nvSpPr>
        <p:spPr>
          <a:xfrm>
            <a:off x="10617120" y="61560"/>
            <a:ext cx="1419120" cy="240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50185E3A-475F-4CC3-9477-EE7D95277ACD}" type="slidenum">
              <a:rPr b="0" lang="en-US" sz="1200" spc="-1" strike="noStrike">
                <a:solidFill>
                  <a:srgbClr val="8b8b8b"/>
                </a:solidFill>
                <a:latin typeface="Calibri"/>
                <a:ea typeface="DejaVu Sans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  <p:sp>
        <p:nvSpPr>
          <p:cNvPr id="120" name="CustomShape 2"/>
          <p:cNvSpPr/>
          <p:nvPr/>
        </p:nvSpPr>
        <p:spPr>
          <a:xfrm>
            <a:off x="948600" y="-137160"/>
            <a:ext cx="10257120" cy="81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ts val="6401"/>
              </a:lnSpc>
            </a:pPr>
            <a:r>
              <a:rPr b="0" lang="en-US" sz="3600" spc="83" strike="noStrike">
                <a:solidFill>
                  <a:srgbClr val="254061"/>
                </a:solidFill>
                <a:latin typeface="Aileron Heavy Bold"/>
                <a:ea typeface="DejaVu Sans"/>
              </a:rPr>
              <a:t>Remote Sensing data - GEE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121" name="" descr=""/>
          <p:cNvPicPr/>
          <p:nvPr/>
        </p:nvPicPr>
        <p:blipFill>
          <a:blip r:embed="rId1"/>
          <a:srcRect l="0" t="13268" r="0" b="3337"/>
          <a:stretch/>
        </p:blipFill>
        <p:spPr>
          <a:xfrm>
            <a:off x="152280" y="721800"/>
            <a:ext cx="11884680" cy="5569560"/>
          </a:xfrm>
          <a:prstGeom prst="rect">
            <a:avLst/>
          </a:prstGeom>
          <a:ln w="0">
            <a:noFill/>
          </a:ln>
        </p:spPr>
      </p:pic>
      <p:sp>
        <p:nvSpPr>
          <p:cNvPr id="122" name="CustomShape 3"/>
          <p:cNvSpPr/>
          <p:nvPr/>
        </p:nvSpPr>
        <p:spPr>
          <a:xfrm>
            <a:off x="4575600" y="3310200"/>
            <a:ext cx="3045600" cy="23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000" spc="-1" strike="noStrike">
                <a:latin typeface="Arial"/>
              </a:rPr>
              <a:t>Figure 1: Bloom's Cognitive Domain (Benitez 2012)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123" name="CustomShape 4"/>
          <p:cNvSpPr/>
          <p:nvPr/>
        </p:nvSpPr>
        <p:spPr>
          <a:xfrm>
            <a:off x="152280" y="6291720"/>
            <a:ext cx="2610720" cy="21168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800" spc="-1" strike="noStrike">
                <a:solidFill>
                  <a:srgbClr val="000000"/>
                </a:solidFill>
                <a:latin typeface="Aileron Heavy Bold"/>
                <a:ea typeface="DejaVu Sans"/>
              </a:rPr>
              <a:t>Source: Google.com</a:t>
            </a:r>
            <a:endParaRPr b="0" lang="en-US" sz="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CustomShape 1"/>
          <p:cNvSpPr/>
          <p:nvPr/>
        </p:nvSpPr>
        <p:spPr>
          <a:xfrm>
            <a:off x="10617120" y="61560"/>
            <a:ext cx="1419120" cy="240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C0ED5378-4E23-42B9-8FC2-615DB1DBB8CA}" type="slidenum">
              <a:rPr b="0" lang="en-US" sz="1200" spc="-1" strike="noStrike">
                <a:solidFill>
                  <a:srgbClr val="8b8b8b"/>
                </a:solidFill>
                <a:latin typeface="Calibri"/>
                <a:ea typeface="DejaVu Sans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  <p:sp>
        <p:nvSpPr>
          <p:cNvPr id="125" name="CustomShape 2"/>
          <p:cNvSpPr/>
          <p:nvPr/>
        </p:nvSpPr>
        <p:spPr>
          <a:xfrm>
            <a:off x="948600" y="-137160"/>
            <a:ext cx="10257120" cy="81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ts val="6401"/>
              </a:lnSpc>
            </a:pPr>
            <a:r>
              <a:rPr b="0" lang="en-US" sz="3600" spc="83" strike="noStrike">
                <a:solidFill>
                  <a:srgbClr val="254061"/>
                </a:solidFill>
                <a:latin typeface="Aileron Heavy Bold"/>
                <a:ea typeface="DejaVu Sans"/>
              </a:rPr>
              <a:t>Remote Sensing data - Index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126" name="" descr=""/>
          <p:cNvPicPr/>
          <p:nvPr/>
        </p:nvPicPr>
        <p:blipFill>
          <a:blip r:embed="rId1"/>
          <a:stretch/>
        </p:blipFill>
        <p:spPr>
          <a:xfrm>
            <a:off x="3974400" y="1648800"/>
            <a:ext cx="4242960" cy="914400"/>
          </a:xfrm>
          <a:prstGeom prst="rect">
            <a:avLst/>
          </a:prstGeom>
          <a:ln w="0">
            <a:noFill/>
          </a:ln>
        </p:spPr>
      </p:pic>
      <p:pic>
        <p:nvPicPr>
          <p:cNvPr id="127" name="" descr=""/>
          <p:cNvPicPr/>
          <p:nvPr/>
        </p:nvPicPr>
        <p:blipFill>
          <a:blip r:embed="rId2"/>
          <a:stretch/>
        </p:blipFill>
        <p:spPr>
          <a:xfrm>
            <a:off x="3517200" y="3200400"/>
            <a:ext cx="5157360" cy="914400"/>
          </a:xfrm>
          <a:prstGeom prst="rect">
            <a:avLst/>
          </a:prstGeom>
          <a:ln w="0">
            <a:noFill/>
          </a:ln>
        </p:spPr>
      </p:pic>
      <p:pic>
        <p:nvPicPr>
          <p:cNvPr id="128" name="" descr=""/>
          <p:cNvPicPr/>
          <p:nvPr/>
        </p:nvPicPr>
        <p:blipFill>
          <a:blip r:embed="rId3"/>
          <a:stretch/>
        </p:blipFill>
        <p:spPr>
          <a:xfrm>
            <a:off x="1505520" y="4800600"/>
            <a:ext cx="9180720" cy="914400"/>
          </a:xfrm>
          <a:prstGeom prst="rect">
            <a:avLst/>
          </a:prstGeom>
          <a:ln w="0">
            <a:noFill/>
          </a:ln>
        </p:spPr>
      </p:pic>
      <p:sp>
        <p:nvSpPr>
          <p:cNvPr id="129" name="CustomShape 3"/>
          <p:cNvSpPr/>
          <p:nvPr/>
        </p:nvSpPr>
        <p:spPr>
          <a:xfrm>
            <a:off x="3357000" y="2971800"/>
            <a:ext cx="5486400" cy="1371600"/>
          </a:xfrm>
          <a:prstGeom prst="rect">
            <a:avLst/>
          </a:prstGeom>
          <a:solidFill>
            <a:srgbClr val="00a933">
              <a:alpha val="7000"/>
            </a:srgbClr>
          </a:solidFill>
          <a:ln w="29160">
            <a:solidFill>
              <a:srgbClr val="00a9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0" name="CustomShape 4"/>
          <p:cNvSpPr/>
          <p:nvPr/>
        </p:nvSpPr>
        <p:spPr>
          <a:xfrm>
            <a:off x="3814200" y="1407600"/>
            <a:ext cx="4572000" cy="1371600"/>
          </a:xfrm>
          <a:prstGeom prst="rect">
            <a:avLst/>
          </a:prstGeom>
          <a:solidFill>
            <a:srgbClr val="c9211e">
              <a:alpha val="7000"/>
            </a:srgbClr>
          </a:solidFill>
          <a:ln w="29160">
            <a:solidFill>
              <a:srgbClr val="c9211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1" name="CustomShape 5"/>
          <p:cNvSpPr/>
          <p:nvPr/>
        </p:nvSpPr>
        <p:spPr>
          <a:xfrm>
            <a:off x="1443600" y="4591800"/>
            <a:ext cx="9314640" cy="1371600"/>
          </a:xfrm>
          <a:prstGeom prst="rect">
            <a:avLst/>
          </a:prstGeom>
          <a:gradFill rotWithShape="0">
            <a:gsLst>
              <a:gs pos="0">
                <a:srgbClr val="ff0000"/>
              </a:gs>
              <a:gs pos="100000">
                <a:srgbClr val="2a6099"/>
              </a:gs>
            </a:gsLst>
            <a:lin ang="3600000"/>
          </a:gradFill>
          <a:ln w="29160">
            <a:solidFill>
              <a:srgbClr val="bbe33d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CustomShape 1"/>
          <p:cNvSpPr/>
          <p:nvPr/>
        </p:nvSpPr>
        <p:spPr>
          <a:xfrm>
            <a:off x="10617120" y="61560"/>
            <a:ext cx="1419120" cy="240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CEABAF03-A756-4AC8-9B95-C1FE3E82C975}" type="slidenum">
              <a:rPr b="0" lang="en-US" sz="1200" spc="-1" strike="noStrike">
                <a:solidFill>
                  <a:srgbClr val="8b8b8b"/>
                </a:solidFill>
                <a:latin typeface="Calibri"/>
                <a:ea typeface="DejaVu Sans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  <p:sp>
        <p:nvSpPr>
          <p:cNvPr id="133" name="CustomShape 2"/>
          <p:cNvSpPr/>
          <p:nvPr/>
        </p:nvSpPr>
        <p:spPr>
          <a:xfrm>
            <a:off x="948600" y="-137160"/>
            <a:ext cx="10291320" cy="81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ts val="6401"/>
              </a:lnSpc>
            </a:pPr>
            <a:r>
              <a:rPr b="0" lang="en-US" sz="3600" spc="83" strike="noStrike">
                <a:solidFill>
                  <a:srgbClr val="254061"/>
                </a:solidFill>
                <a:latin typeface="Aileron Heavy Bold"/>
                <a:ea typeface="DejaVu Sans"/>
              </a:rPr>
              <a:t>Phenological state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134" name="" descr=""/>
          <p:cNvPicPr/>
          <p:nvPr/>
        </p:nvPicPr>
        <p:blipFill>
          <a:blip r:embed="rId1"/>
          <a:stretch/>
        </p:blipFill>
        <p:spPr>
          <a:xfrm>
            <a:off x="247680" y="1514880"/>
            <a:ext cx="11693880" cy="3826080"/>
          </a:xfrm>
          <a:prstGeom prst="rect">
            <a:avLst/>
          </a:prstGeom>
          <a:ln w="0">
            <a:noFill/>
          </a:ln>
        </p:spPr>
      </p:pic>
      <p:sp>
        <p:nvSpPr>
          <p:cNvPr id="135" name="CustomShape 3"/>
          <p:cNvSpPr/>
          <p:nvPr/>
        </p:nvSpPr>
        <p:spPr>
          <a:xfrm>
            <a:off x="5161680" y="5486400"/>
            <a:ext cx="2153520" cy="21204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800" spc="-1" strike="noStrike">
                <a:solidFill>
                  <a:srgbClr val="000000"/>
                </a:solidFill>
                <a:latin typeface="Aileron Heavy Bold"/>
                <a:ea typeface="DejaVu Sans"/>
              </a:rPr>
              <a:t>Figure 2: Phenological </a:t>
            </a:r>
            <a:r>
              <a:rPr b="0" lang="de-DE" sz="800" spc="-1" strike="noStrike">
                <a:solidFill>
                  <a:srgbClr val="000000"/>
                </a:solidFill>
                <a:latin typeface="Aileron Heavy Bold"/>
                <a:ea typeface="DejaVu Sans"/>
              </a:rPr>
              <a:t>state for study</a:t>
            </a:r>
            <a:endParaRPr b="0" lang="en-US" sz="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382</TotalTime>
  <Application>LibreOffice/7.0.2.2$Linux_X86_64 LibreOffice_project/00$Build-2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2020-07-30T20:22:47Z</dcterms:created>
  <dc:creator>Kemeng Liu</dc:creator>
  <dc:description/>
  <dc:language>en-US</dc:language>
  <cp:lastModifiedBy>Diego alonso Alarcón Díaz</cp:lastModifiedBy>
  <dcterms:modified xsi:type="dcterms:W3CDTF">2021-01-27T13:34:32Z</dcterms:modified>
  <cp:revision>71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Widescreen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9</vt:i4>
  </property>
</Properties>
</file>